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1"/>
  </p:notesMasterIdLst>
  <p:sldIdLst>
    <p:sldId id="256" r:id="rId2"/>
    <p:sldId id="263" r:id="rId3"/>
    <p:sldId id="265" r:id="rId4"/>
    <p:sldId id="364" r:id="rId5"/>
    <p:sldId id="341" r:id="rId6"/>
    <p:sldId id="288" r:id="rId7"/>
    <p:sldId id="344" r:id="rId8"/>
    <p:sldId id="266" r:id="rId9"/>
    <p:sldId id="342" r:id="rId10"/>
    <p:sldId id="345" r:id="rId11"/>
    <p:sldId id="346" r:id="rId12"/>
    <p:sldId id="347" r:id="rId13"/>
    <p:sldId id="264" r:id="rId14"/>
    <p:sldId id="348" r:id="rId15"/>
    <p:sldId id="389" r:id="rId16"/>
    <p:sldId id="258" r:id="rId17"/>
    <p:sldId id="393" r:id="rId18"/>
    <p:sldId id="313" r:id="rId19"/>
    <p:sldId id="294" r:id="rId20"/>
    <p:sldId id="350" r:id="rId21"/>
    <p:sldId id="273" r:id="rId22"/>
    <p:sldId id="351" r:id="rId23"/>
    <p:sldId id="353" r:id="rId24"/>
    <p:sldId id="352" r:id="rId25"/>
    <p:sldId id="354" r:id="rId26"/>
    <p:sldId id="355" r:id="rId27"/>
    <p:sldId id="358" r:id="rId28"/>
    <p:sldId id="356" r:id="rId29"/>
    <p:sldId id="357" r:id="rId30"/>
    <p:sldId id="267" r:id="rId31"/>
    <p:sldId id="392" r:id="rId32"/>
    <p:sldId id="292" r:id="rId33"/>
    <p:sldId id="289" r:id="rId34"/>
    <p:sldId id="359" r:id="rId35"/>
    <p:sldId id="360" r:id="rId36"/>
    <p:sldId id="361" r:id="rId37"/>
    <p:sldId id="362" r:id="rId38"/>
    <p:sldId id="363" r:id="rId39"/>
    <p:sldId id="391" r:id="rId40"/>
    <p:sldId id="365" r:id="rId41"/>
    <p:sldId id="394" r:id="rId42"/>
    <p:sldId id="376" r:id="rId43"/>
    <p:sldId id="377" r:id="rId44"/>
    <p:sldId id="378" r:id="rId45"/>
    <p:sldId id="379" r:id="rId46"/>
    <p:sldId id="381" r:id="rId47"/>
    <p:sldId id="380" r:id="rId48"/>
    <p:sldId id="388" r:id="rId49"/>
    <p:sldId id="308" r:id="rId50"/>
    <p:sldId id="390" r:id="rId51"/>
    <p:sldId id="382" r:id="rId52"/>
    <p:sldId id="257" r:id="rId53"/>
    <p:sldId id="387" r:id="rId54"/>
    <p:sldId id="385" r:id="rId55"/>
    <p:sldId id="384" r:id="rId56"/>
    <p:sldId id="386" r:id="rId57"/>
    <p:sldId id="367" r:id="rId58"/>
    <p:sldId id="281" r:id="rId59"/>
    <p:sldId id="372" r:id="rId60"/>
    <p:sldId id="303" r:id="rId61"/>
    <p:sldId id="261" r:id="rId62"/>
    <p:sldId id="369" r:id="rId63"/>
    <p:sldId id="274" r:id="rId64"/>
    <p:sldId id="370" r:id="rId65"/>
    <p:sldId id="371" r:id="rId66"/>
    <p:sldId id="275" r:id="rId67"/>
    <p:sldId id="276" r:id="rId68"/>
    <p:sldId id="278" r:id="rId69"/>
    <p:sldId id="282" r:id="rId70"/>
    <p:sldId id="291" r:id="rId71"/>
    <p:sldId id="285" r:id="rId72"/>
    <p:sldId id="286" r:id="rId73"/>
    <p:sldId id="373" r:id="rId74"/>
    <p:sldId id="287" r:id="rId75"/>
    <p:sldId id="374" r:id="rId76"/>
    <p:sldId id="299" r:id="rId77"/>
    <p:sldId id="284" r:id="rId78"/>
    <p:sldId id="375" r:id="rId79"/>
    <p:sldId id="290" r:id="rId8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887"/>
    <p:restoredTop sz="94579"/>
  </p:normalViewPr>
  <p:slideViewPr>
    <p:cSldViewPr snapToGrid="0">
      <p:cViewPr varScale="1">
        <p:scale>
          <a:sx n="108" d="100"/>
          <a:sy n="108" d="100"/>
        </p:scale>
        <p:origin x="232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25A3D-6822-9241-B1F8-36B35C2F2277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1BCC6-E1C3-DD4F-ACEC-FF4DD41A3A23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1138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7892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3936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/>
              <a:t>This</a:t>
            </a:r>
            <a:r>
              <a:rPr lang="pt-PT" dirty="0"/>
              <a:t> </a:t>
            </a:r>
            <a:r>
              <a:rPr lang="pt-PT" dirty="0" err="1"/>
              <a:t>question</a:t>
            </a:r>
            <a:r>
              <a:rPr lang="pt-PT" dirty="0"/>
              <a:t> </a:t>
            </a:r>
            <a:r>
              <a:rPr lang="pt-PT" dirty="0" err="1"/>
              <a:t>is</a:t>
            </a:r>
            <a:r>
              <a:rPr lang="pt-PT" dirty="0"/>
              <a:t> as </a:t>
            </a:r>
            <a:r>
              <a:rPr lang="pt-PT" dirty="0" err="1"/>
              <a:t>old</a:t>
            </a:r>
            <a:r>
              <a:rPr lang="pt-PT" dirty="0"/>
              <a:t> as </a:t>
            </a:r>
            <a:r>
              <a:rPr lang="pt-PT" dirty="0" err="1"/>
              <a:t>our</a:t>
            </a:r>
            <a:r>
              <a:rPr lang="pt-PT" dirty="0"/>
              <a:t> civilisation.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0702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en-US" dirty="0"/>
              <a:t>I have to specify probabilities here of finding anything, given the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0AB40-CF9C-CB44-AF47-E5E5B00AC33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158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31838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/>
              <a:t>Mention</a:t>
            </a:r>
            <a:r>
              <a:rPr lang="pt-PT" dirty="0"/>
              <a:t> </a:t>
            </a:r>
            <a:r>
              <a:rPr lang="pt-PT" dirty="0" err="1"/>
              <a:t>spectral</a:t>
            </a:r>
            <a:r>
              <a:rPr lang="pt-PT" dirty="0"/>
              <a:t> </a:t>
            </a:r>
            <a:r>
              <a:rPr lang="pt-PT" dirty="0" err="1"/>
              <a:t>broadening</a:t>
            </a: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23723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PT" dirty="0" err="1"/>
              <a:t>When</a:t>
            </a:r>
            <a:r>
              <a:rPr lang="pt-PT" dirty="0"/>
              <a:t> </a:t>
            </a:r>
            <a:r>
              <a:rPr lang="pt-PT" dirty="0" err="1"/>
              <a:t>they</a:t>
            </a:r>
            <a:r>
              <a:rPr lang="pt-PT" dirty="0"/>
              <a:t> </a:t>
            </a:r>
            <a:r>
              <a:rPr lang="pt-PT" dirty="0" err="1"/>
              <a:t>interatc</a:t>
            </a:r>
            <a:r>
              <a:rPr lang="pt-PT" dirty="0"/>
              <a:t> </a:t>
            </a:r>
            <a:r>
              <a:rPr lang="pt-PT" dirty="0" err="1"/>
              <a:t>with</a:t>
            </a:r>
            <a:r>
              <a:rPr lang="pt-PT" dirty="0"/>
              <a:t> </a:t>
            </a:r>
            <a:r>
              <a:rPr lang="pt-PT" dirty="0" err="1"/>
              <a:t>our</a:t>
            </a:r>
            <a:r>
              <a:rPr lang="pt-PT" dirty="0"/>
              <a:t> </a:t>
            </a:r>
            <a:r>
              <a:rPr lang="pt-PT" dirty="0" err="1"/>
              <a:t>atmosphere</a:t>
            </a:r>
            <a:r>
              <a:rPr lang="pt-PT" dirty="0"/>
              <a:t>. </a:t>
            </a:r>
            <a:r>
              <a:rPr lang="pt-PT" dirty="0" err="1"/>
              <a:t>Gamma</a:t>
            </a:r>
            <a:r>
              <a:rPr lang="pt-PT" dirty="0"/>
              <a:t> </a:t>
            </a:r>
            <a:r>
              <a:rPr lang="pt-PT" dirty="0" err="1"/>
              <a:t>rays</a:t>
            </a:r>
            <a:r>
              <a:rPr lang="pt-PT" dirty="0"/>
              <a:t> can </a:t>
            </a:r>
            <a:r>
              <a:rPr lang="pt-PT" dirty="0" err="1"/>
              <a:t>be</a:t>
            </a:r>
            <a:r>
              <a:rPr lang="pt-PT" dirty="0"/>
              <a:t> </a:t>
            </a:r>
            <a:r>
              <a:rPr lang="pt-PT" dirty="0" err="1"/>
              <a:t>used</a:t>
            </a:r>
            <a:r>
              <a:rPr lang="pt-PT" dirty="0"/>
              <a:t> </a:t>
            </a:r>
            <a:r>
              <a:rPr lang="pt-PT" dirty="0" err="1"/>
              <a:t>by</a:t>
            </a:r>
            <a:r>
              <a:rPr lang="pt-PT" dirty="0"/>
              <a:t> </a:t>
            </a:r>
            <a:r>
              <a:rPr lang="pt-PT" dirty="0" err="1"/>
              <a:t>advanced</a:t>
            </a:r>
            <a:r>
              <a:rPr lang="pt-PT" dirty="0"/>
              <a:t> civilisation for </a:t>
            </a:r>
            <a:r>
              <a:rPr lang="pt-PT" dirty="0" err="1"/>
              <a:t>propulstion</a:t>
            </a:r>
            <a:r>
              <a:rPr lang="pt-PT" dirty="0"/>
              <a:t>. VERITAS (VERY ENERGETCI RADIATION IMAGING TELESCOPE ARRAY SYSTEM).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7639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1598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991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20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6582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24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795087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25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01771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26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732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40151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34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557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48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31282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54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47615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79259A-3401-9A4B-8BC0-7CD8F21CDA87}" type="slidenum">
              <a:rPr lang="pt-PT" smtClean="0"/>
              <a:t>66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36944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DC1BCC6-E1C3-DD4F-ACEC-FF4DD41A3A23}" type="slidenum">
              <a:rPr lang="pt-PT" smtClean="0"/>
              <a:t>78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5144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51A50-2FE1-5D80-384F-D405E9A96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389260-7956-2F80-9A05-206F193A0E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4C628-5F50-DAB6-8464-3AB9515C5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77737-66A6-423E-D87F-5B6BBCBBD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7D3CE-002C-F41F-317F-373F86FA0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76676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0C82D-EC53-0E73-E80D-613C9250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844AF-AC84-90EC-09C8-B8ACB3BB16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0AC7E-082B-3E9A-56A6-9B12DB265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C9FAD-1F92-FA80-7D6D-D919F3C27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4208E-096B-89A7-4B9E-704EF7E7A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5707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E4E2A4-DDD6-5B46-173D-98D9F29C8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0E8E8-F5DA-EDBD-486D-9EC3C41D0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13B461-71E9-1103-8D33-74E6DC1D5F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4ADF82-497B-F90B-9152-0B97DE620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3DA66-987F-3178-BF95-9824A6FB1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0264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67106-46DF-65E5-FE82-0B43EA151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35EC7-047B-3596-F3EE-ACD36E457E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E71252-8D49-28C8-75A1-1A255E767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6155AA-21BF-7C96-865A-4778C3021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A18892-AE9E-DB94-CCCD-10FC18F3C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3DF4F4-362A-F46F-6A50-96704EBE5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7535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818AF-9C9E-EC9A-6012-3CCD4A368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973D0B-2FBA-E40A-2CC2-F3BD75A489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03BE1F-26B8-2E77-D394-2E04BE8CAD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F9ABFC-DA2A-9F92-8F6B-6A37057FD02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125615-F95A-484B-A4CE-86FF9F7161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801F3C-4D14-5BC3-0F9E-70EB6FAB4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F9DAE2-1169-916F-336D-F7388A4B9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B0C7DA-E052-B8F1-316F-7A982D3F4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9043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3A47A-FE87-E4EF-0197-700C2B390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22F835-C3A0-611B-CCF8-070D4BBB7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AF465-45C9-4DFE-9464-CE9345AE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725719-4065-FBD9-EA07-DD8F7E1B5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07296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B3FBA7-8EA0-A496-6E40-7F989AAD2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BD2AF9-08BE-5E86-0491-14BF69BF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12A6E-AB1C-8743-E560-E4FBB4C07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439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02D8A-A23E-4F7E-B330-1AFD8357B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8B78-3C23-0BFA-3F17-203ECE52C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4FB36-3389-BC6A-D7BD-475407E4C3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1FA93-0B08-4A46-0534-D4D170B2F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CAB457-B583-846B-11B7-496FA76C2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C003C-72CB-F33C-C8A0-EB893F5E3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51276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50344-3A11-95B2-BD6A-0C1CC956C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F14B6E-E4FB-8096-0790-9949DB44D4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52BCC-70CC-7A6D-FC97-7AFDD39036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2FBE23-79CA-616C-4BFC-40994B269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DCD87A-D508-7050-1025-280BC2922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B4CD02-D6E7-A7F4-B5FF-680FDE3DF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11888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69AD1-F7C3-55FE-DFC5-7C5BA9E05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F318B2-DF08-0B98-04A2-95ADADFCC0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2D123-2CDC-5A47-BEE1-255E69B5B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70D2F-A05C-98F1-1FD2-EC6B3D5BD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AF7140-1B39-169E-AD71-3CF152204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97701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46C18E-484E-31C0-081F-8F5859CD6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CEA975-AA9C-508A-2DBE-7D133D1629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604A93-37EE-6771-8CE0-E6076E7E20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2773F-42EF-2858-38E2-F975A7F3A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F8357-F6E5-49F6-4C9A-327BF6F1C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95626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38667" y="176107"/>
            <a:ext cx="11352107" cy="27463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None/>
              <a:tabLst/>
              <a:defRPr sz="1067" baseline="0">
                <a:solidFill>
                  <a:schemeClr val="bg1">
                    <a:lumMod val="50000"/>
                  </a:schemeClr>
                </a:solidFill>
                <a:latin typeface="+mj-lt"/>
              </a:defRPr>
            </a:lvl1pPr>
            <a:lvl2pPr marL="548626" indent="0">
              <a:buNone/>
              <a:defRPr sz="1333"/>
            </a:lvl2pPr>
            <a:lvl3pPr marL="1036294" indent="0">
              <a:buNone/>
              <a:defRPr sz="1333"/>
            </a:lvl3pPr>
            <a:lvl4pPr marL="1402045" indent="0">
              <a:buNone/>
              <a:defRPr sz="1333"/>
            </a:lvl4pPr>
            <a:lvl5pPr marL="1767796" indent="0">
              <a:buNone/>
              <a:defRPr sz="1333"/>
            </a:lvl5pPr>
          </a:lstStyle>
          <a:p>
            <a:pPr lvl="0"/>
            <a:r>
              <a:rPr lang="en-US" dirty="0"/>
              <a:t>Theme, project or mission name (optional)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8"/>
          </p:nvPr>
        </p:nvSpPr>
        <p:spPr>
          <a:xfrm>
            <a:off x="338667" y="6603800"/>
            <a:ext cx="1896533" cy="164281"/>
          </a:xfrm>
          <a:prstGeom prst="rect">
            <a:avLst/>
          </a:prstGeom>
        </p:spPr>
        <p:txBody>
          <a:bodyPr anchor="ctr"/>
          <a:lstStyle/>
          <a:p>
            <a:fld id="{BD6CABD3-6C16-BC44-8300-6A6289E70852}" type="datetime4">
              <a:rPr lang="en-US" smtClean="0"/>
              <a:t>September 22,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9"/>
          </p:nvPr>
        </p:nvSpPr>
        <p:spPr>
          <a:xfrm>
            <a:off x="2235200" y="6603800"/>
            <a:ext cx="7701280" cy="164281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This document has been reviewed and determined not to contain export controlled technical data.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>
          <a:xfrm>
            <a:off x="9004093" y="6603800"/>
            <a:ext cx="2578308" cy="164281"/>
          </a:xfrm>
          <a:prstGeom prst="rect">
            <a:avLst/>
          </a:prstGeom>
        </p:spPr>
        <p:txBody>
          <a:bodyPr anchor="ctr"/>
          <a:lstStyle/>
          <a:p>
            <a:fld id="{275C533D-D968-4A70-91E2-44C7FEDAA0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EFA2B4-D95F-B942-B724-18EC7176596D}"/>
              </a:ext>
            </a:extLst>
          </p:cNvPr>
          <p:cNvSpPr txBox="1"/>
          <p:nvPr userDrawn="1"/>
        </p:nvSpPr>
        <p:spPr>
          <a:xfrm>
            <a:off x="9802369" y="6534594"/>
            <a:ext cx="2255988" cy="27463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/>
            <a:r>
              <a:rPr lang="en-US" sz="1333" b="1" kern="0" spc="93" dirty="0" err="1">
                <a:solidFill>
                  <a:srgbClr val="3E556E"/>
                </a:solidFill>
              </a:rPr>
              <a:t>exoplanets.nasa.gov</a:t>
            </a:r>
            <a:endParaRPr lang="en-US" sz="1333" b="1" kern="0" spc="93" dirty="0">
              <a:solidFill>
                <a:srgbClr val="3E55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832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3250" y="1123950"/>
            <a:ext cx="4889500" cy="46739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412750">
              <a:lnSpc>
                <a:spcPct val="100000"/>
              </a:lnSpc>
              <a:spcBef>
                <a:spcPts val="0"/>
              </a:spcBef>
              <a:buSzTx/>
              <a:buNone/>
              <a:defRPr sz="275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03250" y="2124252"/>
            <a:ext cx="4889500" cy="4128315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Hot air balloons viewed from below against a blue sky"/>
          <p:cNvSpPr>
            <a:spLocks noGrp="1"/>
          </p:cNvSpPr>
          <p:nvPr>
            <p:ph type="pic" idx="22"/>
          </p:nvPr>
        </p:nvSpPr>
        <p:spPr>
          <a:xfrm>
            <a:off x="4216400" y="631924"/>
            <a:ext cx="8425006" cy="559410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603250" y="476250"/>
            <a:ext cx="4889500" cy="71755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5549997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82C79-4DC4-3B65-1224-2E942B27A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71EF05-89AD-1B1D-B935-1B694A233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324A7A-D301-0B33-BD5B-BD5C1D330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BF5C2C-E7DA-F347-9082-E8C95EA680DB}" type="datetimeFigureOut">
              <a:rPr lang="pt-PT" smtClean="0"/>
              <a:t>22/09/26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1F6B5-B24A-C734-D759-4A6071038B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72F11-A91A-6AB1-C70E-6AA2B8C89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9AF614-107F-E34F-8323-45402D58C3D2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7477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png"/><Relationship Id="rId5" Type="http://schemas.openxmlformats.org/officeDocument/2006/relationships/image" Target="../media/image43.png"/><Relationship Id="rId4" Type="http://schemas.openxmlformats.org/officeDocument/2006/relationships/image" Target="../media/image42.t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g"/><Relationship Id="rId4" Type="http://schemas.openxmlformats.org/officeDocument/2006/relationships/image" Target="../media/image5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7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8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9.gif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122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3" Type="http://schemas.microsoft.com/office/2007/relationships/media" Target="../media/media9.mp4"/><Relationship Id="rId7" Type="http://schemas.openxmlformats.org/officeDocument/2006/relationships/image" Target="../media/image124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9.mp4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4" Type="http://schemas.openxmlformats.org/officeDocument/2006/relationships/image" Target="../media/image12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4" Type="http://schemas.openxmlformats.org/officeDocument/2006/relationships/image" Target="../media/image128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4" Type="http://schemas.openxmlformats.org/officeDocument/2006/relationships/image" Target="../media/image135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3A930249-8242-4E2B-AF17-C01826488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5BDD999-C5E1-4B3E-A710-768673819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0000"/>
              </a:solidFill>
            </a:endParaRPr>
          </a:p>
        </p:txBody>
      </p:sp>
      <p:pic>
        <p:nvPicPr>
          <p:cNvPr id="23" name="Content Placeholder 4" descr="A large satellite dish and alien head&#10;&#10;Description automatically generated">
            <a:extLst>
              <a:ext uri="{FF2B5EF4-FFF2-40B4-BE49-F238E27FC236}">
                <a16:creationId xmlns:a16="http://schemas.microsoft.com/office/drawing/2014/main" id="{21317186-9EA5-DE96-769C-64353D0533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60000"/>
          </a:blip>
          <a:srcRect t="5063"/>
          <a:stretch>
            <a:fillRect/>
          </a:stretch>
        </p:blipFill>
        <p:spPr>
          <a:xfrm>
            <a:off x="-1" y="10"/>
            <a:ext cx="12192001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7EFBD8-3563-6485-3E57-01FBA2920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1743" y="7974"/>
            <a:ext cx="9795637" cy="2220775"/>
          </a:xfrm>
        </p:spPr>
        <p:txBody>
          <a:bodyPr>
            <a:normAutofit/>
          </a:bodyPr>
          <a:lstStyle/>
          <a:p>
            <a:r>
              <a:rPr lang="pt-PT" sz="4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SEARCH FOR EXTRATERRESTRIAL INTELIGENT LIFE</a:t>
            </a:r>
            <a:endParaRPr lang="pt-PT" sz="48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ADBDB6-5468-B344-179D-AE8501ADC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8181" y="3514853"/>
            <a:ext cx="9795637" cy="2057043"/>
          </a:xfrm>
        </p:spPr>
        <p:txBody>
          <a:bodyPr>
            <a:normAutofit/>
          </a:bodyPr>
          <a:lstStyle/>
          <a:p>
            <a:r>
              <a:rPr lang="pt-PT" sz="32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Ramiro Saide</a:t>
            </a:r>
          </a:p>
          <a:p>
            <a:r>
              <a:rPr lang="pt-PT" sz="20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 TRAINING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9A27906-F140-D6A3-F1BC-07981106133A}"/>
              </a:ext>
            </a:extLst>
          </p:cNvPr>
          <p:cNvSpPr/>
          <p:nvPr/>
        </p:nvSpPr>
        <p:spPr>
          <a:xfrm>
            <a:off x="2518235" y="5121756"/>
            <a:ext cx="3052011" cy="17149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14B0032A-1A95-E1D9-EFC1-F13C24B6D2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4662" y="5292761"/>
            <a:ext cx="2305472" cy="1201319"/>
          </a:xfrm>
          <a:prstGeom prst="rect">
            <a:avLst/>
          </a:prstGeom>
        </p:spPr>
      </p:pic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B7CFD8F-F254-7B95-0B41-81C4466A6007}"/>
              </a:ext>
            </a:extLst>
          </p:cNvPr>
          <p:cNvSpPr/>
          <p:nvPr/>
        </p:nvSpPr>
        <p:spPr>
          <a:xfrm>
            <a:off x="5806512" y="5135069"/>
            <a:ext cx="3052011" cy="171495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25" name="Picture 24" descr="A purple and white logo&#10;&#10;AI-generated content may be incorrect.">
            <a:extLst>
              <a:ext uri="{FF2B5EF4-FFF2-40B4-BE49-F238E27FC236}">
                <a16:creationId xmlns:a16="http://schemas.microsoft.com/office/drawing/2014/main" id="{240C9347-D7B7-3EF4-4377-7B82DDF7B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6673" y="5338041"/>
            <a:ext cx="2789703" cy="132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0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ey alien with a large eye&#10;&#10;Description automatically generated with medium confidence">
            <a:extLst>
              <a:ext uri="{FF2B5EF4-FFF2-40B4-BE49-F238E27FC236}">
                <a16:creationId xmlns:a16="http://schemas.microsoft.com/office/drawing/2014/main" id="{35E42C55-2AA9-DA0F-6506-1039D52BDF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19742" y="1"/>
            <a:ext cx="6423560" cy="6858000"/>
          </a:xfrm>
        </p:spPr>
      </p:pic>
      <p:pic>
        <p:nvPicPr>
          <p:cNvPr id="9" name="Picture 8" descr="A magazine cover with a satellite dish&#10;&#10;Description automatically generated">
            <a:extLst>
              <a:ext uri="{FF2B5EF4-FFF2-40B4-BE49-F238E27FC236}">
                <a16:creationId xmlns:a16="http://schemas.microsoft.com/office/drawing/2014/main" id="{48C5DE44-E44D-A26C-BE34-8BFC2C621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818" y="0"/>
            <a:ext cx="58881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180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62B96-879F-AEF1-34DA-B9B83E78E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17" y="-279166"/>
            <a:ext cx="5237679" cy="157452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b="1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Journey for Life</a:t>
            </a:r>
            <a:endParaRPr lang="pt-P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6" descr="A person holding a telescope&#10;&#10;Description automatically generated">
            <a:extLst>
              <a:ext uri="{FF2B5EF4-FFF2-40B4-BE49-F238E27FC236}">
                <a16:creationId xmlns:a16="http://schemas.microsoft.com/office/drawing/2014/main" id="{44E19E90-CE32-4983-EE42-EDD48F95FB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9839" y="1412796"/>
            <a:ext cx="3930477" cy="2222932"/>
          </a:xfrm>
        </p:spPr>
      </p:pic>
      <p:pic>
        <p:nvPicPr>
          <p:cNvPr id="5" name="Content Placeholder 4" descr="A person holding a spear looking at a red star&#10;&#10;Description automatically generated">
            <a:extLst>
              <a:ext uri="{FF2B5EF4-FFF2-40B4-BE49-F238E27FC236}">
                <a16:creationId xmlns:a16="http://schemas.microsoft.com/office/drawing/2014/main" id="{69796613-0B83-D95A-A4DE-B0857FB270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32" y="3870610"/>
            <a:ext cx="4837292" cy="2950747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A diagram of a galaxy&#10;&#10;AI-generated content may be incorrect.">
            <a:extLst>
              <a:ext uri="{FF2B5EF4-FFF2-40B4-BE49-F238E27FC236}">
                <a16:creationId xmlns:a16="http://schemas.microsoft.com/office/drawing/2014/main" id="{DB8F5634-075F-77A3-3D0E-7CC8255045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641" y="1412796"/>
            <a:ext cx="6872207" cy="453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83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aph showing a number of people&#10;&#10;AI-generated content may be incorrect.">
            <a:extLst>
              <a:ext uri="{FF2B5EF4-FFF2-40B4-BE49-F238E27FC236}">
                <a16:creationId xmlns:a16="http://schemas.microsoft.com/office/drawing/2014/main" id="{9E8D081B-D923-0C6F-96CC-68A247BC1A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724" b="2"/>
          <a:stretch>
            <a:fillRect/>
          </a:stretch>
        </p:blipFill>
        <p:spPr>
          <a:xfrm>
            <a:off x="1735383" y="321734"/>
            <a:ext cx="2870401" cy="2905170"/>
          </a:xfrm>
          <a:prstGeom prst="rect">
            <a:avLst/>
          </a:prstGeom>
        </p:spPr>
      </p:pic>
      <p:pic>
        <p:nvPicPr>
          <p:cNvPr id="8" name="Picture 7" descr="A crowd of people walking on a street&#10;&#10;AI-generated content may be incorrect.">
            <a:extLst>
              <a:ext uri="{FF2B5EF4-FFF2-40B4-BE49-F238E27FC236}">
                <a16:creationId xmlns:a16="http://schemas.microsoft.com/office/drawing/2014/main" id="{A69C1224-A3F2-B3A1-9959-325724B23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748" y="3631096"/>
            <a:ext cx="4135670" cy="276056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6" descr="A close-up of a galaxy&#10;&#10;Description automatically generated">
            <a:extLst>
              <a:ext uri="{FF2B5EF4-FFF2-40B4-BE49-F238E27FC236}">
                <a16:creationId xmlns:a16="http://schemas.microsoft.com/office/drawing/2014/main" id="{35C7B168-C42F-C7A2-47C5-B3A7DE7B0B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2291" b="-1"/>
          <a:stretch>
            <a:fillRect/>
          </a:stretch>
        </p:blipFill>
        <p:spPr>
          <a:xfrm>
            <a:off x="6308034" y="607434"/>
            <a:ext cx="5426764" cy="549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584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itle 57">
            <a:extLst>
              <a:ext uri="{FF2B5EF4-FFF2-40B4-BE49-F238E27FC236}">
                <a16:creationId xmlns:a16="http://schemas.microsoft.com/office/drawing/2014/main" id="{4835E0B4-C846-254F-A485-41413A77D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611" y="-13214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 are we in the Universe?</a:t>
            </a:r>
          </a:p>
        </p:txBody>
      </p:sp>
      <p:sp>
        <p:nvSpPr>
          <p:cNvPr id="62" name="Slide Number Placeholder 61">
            <a:extLst>
              <a:ext uri="{FF2B5EF4-FFF2-40B4-BE49-F238E27FC236}">
                <a16:creationId xmlns:a16="http://schemas.microsoft.com/office/drawing/2014/main" id="{4E2D452B-6ADA-2744-A246-C74C168C642D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75C533D-D968-4A70-91E2-44C7FEDAA0E0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ict - Universe web">
            <a:extLst>
              <a:ext uri="{FF2B5EF4-FFF2-40B4-BE49-F238E27FC236}">
                <a16:creationId xmlns:a16="http://schemas.microsoft.com/office/drawing/2014/main" id="{717607E4-62A3-AD46-9C5B-39E2F29AA3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8565" y="1055284"/>
            <a:ext cx="2962656" cy="2962656"/>
          </a:xfrm>
          <a:prstGeom prst="rect">
            <a:avLst/>
          </a:prstGeom>
          <a:ln>
            <a:solidFill>
              <a:srgbClr val="889ABC"/>
            </a:solidFill>
          </a:ln>
        </p:spPr>
      </p:pic>
      <p:sp>
        <p:nvSpPr>
          <p:cNvPr id="37" name="TextBox - Age Universe">
            <a:extLst>
              <a:ext uri="{FF2B5EF4-FFF2-40B4-BE49-F238E27FC236}">
                <a16:creationId xmlns:a16="http://schemas.microsoft.com/office/drawing/2014/main" id="{F9488983-9A98-374B-8F52-7E46248B480F}"/>
              </a:ext>
            </a:extLst>
          </p:cNvPr>
          <p:cNvSpPr txBox="1"/>
          <p:nvPr/>
        </p:nvSpPr>
        <p:spPr>
          <a:xfrm>
            <a:off x="302445" y="3441760"/>
            <a:ext cx="1729961" cy="550279"/>
          </a:xfrm>
          <a:prstGeom prst="rect">
            <a:avLst/>
          </a:prstGeom>
          <a:noFill/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Age:</a:t>
            </a:r>
          </a:p>
          <a:p>
            <a:pPr>
              <a:lnSpc>
                <a:spcPct val="93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~13.8 billion years</a:t>
            </a:r>
          </a:p>
        </p:txBody>
      </p:sp>
      <p:sp>
        <p:nvSpPr>
          <p:cNvPr id="29" name="TextBox - Size Universe">
            <a:extLst>
              <a:ext uri="{FF2B5EF4-FFF2-40B4-BE49-F238E27FC236}">
                <a16:creationId xmlns:a16="http://schemas.microsoft.com/office/drawing/2014/main" id="{9114A1A3-6512-7640-B0B6-E68C173C3FA8}"/>
              </a:ext>
            </a:extLst>
          </p:cNvPr>
          <p:cNvSpPr txBox="1"/>
          <p:nvPr/>
        </p:nvSpPr>
        <p:spPr>
          <a:xfrm>
            <a:off x="303924" y="4033457"/>
            <a:ext cx="1895071" cy="535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Size: 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 billion light years</a:t>
            </a:r>
          </a:p>
        </p:txBody>
      </p:sp>
      <p:sp>
        <p:nvSpPr>
          <p:cNvPr id="28" name="TextBox - The Universe">
            <a:extLst>
              <a:ext uri="{FF2B5EF4-FFF2-40B4-BE49-F238E27FC236}">
                <a16:creationId xmlns:a16="http://schemas.microsoft.com/office/drawing/2014/main" id="{8743FC14-B9F9-6F4A-BDD1-0E7CDF6F1C09}"/>
              </a:ext>
            </a:extLst>
          </p:cNvPr>
          <p:cNvSpPr txBox="1"/>
          <p:nvPr/>
        </p:nvSpPr>
        <p:spPr>
          <a:xfrm>
            <a:off x="323510" y="1120852"/>
            <a:ext cx="1018227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US" dirty="0">
                <a:solidFill>
                  <a:srgbClr val="FFD4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</a:p>
          <a:p>
            <a:pPr>
              <a:lnSpc>
                <a:spcPct val="93000"/>
              </a:lnSpc>
            </a:pPr>
            <a:r>
              <a:rPr lang="en-US" dirty="0">
                <a:solidFill>
                  <a:srgbClr val="FFD4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Universe</a:t>
            </a:r>
            <a:endParaRPr lang="en-US" sz="1600" dirty="0">
              <a:solidFill>
                <a:srgbClr val="FFD48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riangle-4 - white trans">
            <a:extLst>
              <a:ext uri="{FF2B5EF4-FFF2-40B4-BE49-F238E27FC236}">
                <a16:creationId xmlns:a16="http://schemas.microsoft.com/office/drawing/2014/main" id="{4697E0DD-E316-F04C-8E36-1B0822C34FA6}"/>
              </a:ext>
            </a:extLst>
          </p:cNvPr>
          <p:cNvSpPr/>
          <p:nvPr/>
        </p:nvSpPr>
        <p:spPr>
          <a:xfrm rot="16200000">
            <a:off x="653561" y="2697635"/>
            <a:ext cx="2962656" cy="632157"/>
          </a:xfrm>
          <a:custGeom>
            <a:avLst/>
            <a:gdLst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0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1340130 w 2221992"/>
              <a:gd name="connsiteY3" fmla="*/ 453740 h 461423"/>
              <a:gd name="connsiteX4" fmla="*/ 0 w 2221992"/>
              <a:gd name="connsiteY4" fmla="*/ 461423 h 461423"/>
              <a:gd name="connsiteX0" fmla="*/ 1340130 w 2221992"/>
              <a:gd name="connsiteY0" fmla="*/ 453740 h 545180"/>
              <a:gd name="connsiteX1" fmla="*/ 0 w 2221992"/>
              <a:gd name="connsiteY1" fmla="*/ 461423 h 545180"/>
              <a:gd name="connsiteX2" fmla="*/ 1110996 w 2221992"/>
              <a:gd name="connsiteY2" fmla="*/ 0 h 545180"/>
              <a:gd name="connsiteX3" fmla="*/ 2221992 w 2221992"/>
              <a:gd name="connsiteY3" fmla="*/ 461423 h 545180"/>
              <a:gd name="connsiteX4" fmla="*/ 1431570 w 2221992"/>
              <a:gd name="connsiteY4" fmla="*/ 545180 h 545180"/>
              <a:gd name="connsiteX0" fmla="*/ 1340130 w 2221992"/>
              <a:gd name="connsiteY0" fmla="*/ 453740 h 461423"/>
              <a:gd name="connsiteX1" fmla="*/ 0 w 2221992"/>
              <a:gd name="connsiteY1" fmla="*/ 461423 h 461423"/>
              <a:gd name="connsiteX2" fmla="*/ 1110996 w 2221992"/>
              <a:gd name="connsiteY2" fmla="*/ 0 h 461423"/>
              <a:gd name="connsiteX3" fmla="*/ 2221992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0" fmla="*/ 0 w 2221992"/>
              <a:gd name="connsiteY0" fmla="*/ 470946 h 470946"/>
              <a:gd name="connsiteX1" fmla="*/ 1060196 w 2221992"/>
              <a:gd name="connsiteY1" fmla="*/ 0 h 470946"/>
              <a:gd name="connsiteX2" fmla="*/ 2221992 w 2221992"/>
              <a:gd name="connsiteY2" fmla="*/ 470946 h 470946"/>
              <a:gd name="connsiteX0" fmla="*/ 0 w 2221992"/>
              <a:gd name="connsiteY0" fmla="*/ 474121 h 474121"/>
              <a:gd name="connsiteX1" fmla="*/ 1031621 w 2221992"/>
              <a:gd name="connsiteY1" fmla="*/ 0 h 474121"/>
              <a:gd name="connsiteX2" fmla="*/ 2221992 w 2221992"/>
              <a:gd name="connsiteY2" fmla="*/ 474121 h 474121"/>
              <a:gd name="connsiteX0" fmla="*/ 0 w 2221992"/>
              <a:gd name="connsiteY0" fmla="*/ 474118 h 474118"/>
              <a:gd name="connsiteX1" fmla="*/ 1003046 w 2221992"/>
              <a:gd name="connsiteY1" fmla="*/ 0 h 474118"/>
              <a:gd name="connsiteX2" fmla="*/ 2221992 w 2221992"/>
              <a:gd name="connsiteY2" fmla="*/ 474118 h 47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21992" h="474118">
                <a:moveTo>
                  <a:pt x="0" y="474118"/>
                </a:moveTo>
                <a:lnTo>
                  <a:pt x="1003046" y="0"/>
                </a:lnTo>
                <a:lnTo>
                  <a:pt x="2221992" y="474118"/>
                </a:lnTo>
              </a:path>
            </a:pathLst>
          </a:custGeom>
          <a:noFill/>
          <a:ln w="15875">
            <a:gradFill flip="none" rotWithShape="1">
              <a:gsLst>
                <a:gs pos="0">
                  <a:srgbClr val="486396"/>
                </a:gs>
                <a:gs pos="70000">
                  <a:srgbClr val="889ABC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7" name="Pict - The Supercluster">
            <a:extLst>
              <a:ext uri="{FF2B5EF4-FFF2-40B4-BE49-F238E27FC236}">
                <a16:creationId xmlns:a16="http://schemas.microsoft.com/office/drawing/2014/main" id="{676FE15D-DED9-7345-9E06-191276A6D7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6200000">
            <a:off x="2464979" y="1513315"/>
            <a:ext cx="2962656" cy="2962656"/>
          </a:xfrm>
          <a:prstGeom prst="rect">
            <a:avLst/>
          </a:prstGeom>
          <a:ln w="38100">
            <a:solidFill>
              <a:srgbClr val="889ABC"/>
            </a:solidFill>
          </a:ln>
        </p:spPr>
      </p:pic>
      <p:pic>
        <p:nvPicPr>
          <p:cNvPr id="21" name="Pict - The Supercluster">
            <a:extLst>
              <a:ext uri="{FF2B5EF4-FFF2-40B4-BE49-F238E27FC236}">
                <a16:creationId xmlns:a16="http://schemas.microsoft.com/office/drawing/2014/main" id="{AF02EBB5-8197-A74C-9429-D542E222862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 rot="16200000">
            <a:off x="2464979" y="1513315"/>
            <a:ext cx="2962656" cy="2962656"/>
          </a:xfrm>
          <a:prstGeom prst="rect">
            <a:avLst/>
          </a:prstGeom>
          <a:ln>
            <a:solidFill>
              <a:srgbClr val="889ABC"/>
            </a:solidFill>
          </a:ln>
        </p:spPr>
      </p:pic>
      <p:sp>
        <p:nvSpPr>
          <p:cNvPr id="39" name="TextBox - Size Supercluster">
            <a:extLst>
              <a:ext uri="{FF2B5EF4-FFF2-40B4-BE49-F238E27FC236}">
                <a16:creationId xmlns:a16="http://schemas.microsoft.com/office/drawing/2014/main" id="{A527215D-F5FF-0541-8365-4941EE3E46F7}"/>
              </a:ext>
            </a:extLst>
          </p:cNvPr>
          <p:cNvSpPr txBox="1"/>
          <p:nvPr/>
        </p:nvSpPr>
        <p:spPr>
          <a:xfrm>
            <a:off x="2458239" y="4483260"/>
            <a:ext cx="2158348" cy="535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Size: 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~110 million light years</a:t>
            </a:r>
          </a:p>
        </p:txBody>
      </p:sp>
      <p:sp>
        <p:nvSpPr>
          <p:cNvPr id="41" name="TextBox - Age Supercluster">
            <a:extLst>
              <a:ext uri="{FF2B5EF4-FFF2-40B4-BE49-F238E27FC236}">
                <a16:creationId xmlns:a16="http://schemas.microsoft.com/office/drawing/2014/main" id="{988BE73F-D1C5-6744-8B9B-126B63AF872C}"/>
              </a:ext>
            </a:extLst>
          </p:cNvPr>
          <p:cNvSpPr txBox="1"/>
          <p:nvPr/>
        </p:nvSpPr>
        <p:spPr>
          <a:xfrm>
            <a:off x="2458239" y="3879725"/>
            <a:ext cx="1729961" cy="550279"/>
          </a:xfrm>
          <a:prstGeom prst="rect">
            <a:avLst/>
          </a:prstGeom>
          <a:noFill/>
          <a:effectLst>
            <a:outerShdw blurRad="76200" dist="381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Age:</a:t>
            </a:r>
          </a:p>
          <a:p>
            <a:pPr>
              <a:lnSpc>
                <a:spcPct val="93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~13.6 billion years</a:t>
            </a:r>
          </a:p>
        </p:txBody>
      </p:sp>
      <p:sp>
        <p:nvSpPr>
          <p:cNvPr id="43" name="TextBox - The Local Supercluster">
            <a:extLst>
              <a:ext uri="{FF2B5EF4-FFF2-40B4-BE49-F238E27FC236}">
                <a16:creationId xmlns:a16="http://schemas.microsoft.com/office/drawing/2014/main" id="{D56C1A34-8399-D844-AD0A-F0CDFD925BF2}"/>
              </a:ext>
            </a:extLst>
          </p:cNvPr>
          <p:cNvSpPr txBox="1"/>
          <p:nvPr/>
        </p:nvSpPr>
        <p:spPr>
          <a:xfrm>
            <a:off x="2464978" y="1513315"/>
            <a:ext cx="1338828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93000"/>
              </a:lnSpc>
              <a:defRPr sz="1350">
                <a:solidFill>
                  <a:srgbClr val="FFD484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Local</a:t>
            </a:r>
            <a:b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Supercluster</a:t>
            </a:r>
          </a:p>
        </p:txBody>
      </p:sp>
      <p:sp>
        <p:nvSpPr>
          <p:cNvPr id="35" name="Triangle-3 - white trans">
            <a:extLst>
              <a:ext uri="{FF2B5EF4-FFF2-40B4-BE49-F238E27FC236}">
                <a16:creationId xmlns:a16="http://schemas.microsoft.com/office/drawing/2014/main" id="{AC41CF0D-CB1F-0C4C-88C8-3EA876A35499}"/>
              </a:ext>
            </a:extLst>
          </p:cNvPr>
          <p:cNvSpPr/>
          <p:nvPr/>
        </p:nvSpPr>
        <p:spPr>
          <a:xfrm rot="16200000">
            <a:off x="2814467" y="3166779"/>
            <a:ext cx="2962656" cy="632157"/>
          </a:xfrm>
          <a:custGeom>
            <a:avLst/>
            <a:gdLst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0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1340130 w 2221992"/>
              <a:gd name="connsiteY3" fmla="*/ 453740 h 461423"/>
              <a:gd name="connsiteX4" fmla="*/ 0 w 2221992"/>
              <a:gd name="connsiteY4" fmla="*/ 461423 h 461423"/>
              <a:gd name="connsiteX0" fmla="*/ 1340130 w 2221992"/>
              <a:gd name="connsiteY0" fmla="*/ 453740 h 545180"/>
              <a:gd name="connsiteX1" fmla="*/ 0 w 2221992"/>
              <a:gd name="connsiteY1" fmla="*/ 461423 h 545180"/>
              <a:gd name="connsiteX2" fmla="*/ 1110996 w 2221992"/>
              <a:gd name="connsiteY2" fmla="*/ 0 h 545180"/>
              <a:gd name="connsiteX3" fmla="*/ 2221992 w 2221992"/>
              <a:gd name="connsiteY3" fmla="*/ 461423 h 545180"/>
              <a:gd name="connsiteX4" fmla="*/ 1431570 w 2221992"/>
              <a:gd name="connsiteY4" fmla="*/ 545180 h 545180"/>
              <a:gd name="connsiteX0" fmla="*/ 1340130 w 2221992"/>
              <a:gd name="connsiteY0" fmla="*/ 453740 h 461423"/>
              <a:gd name="connsiteX1" fmla="*/ 0 w 2221992"/>
              <a:gd name="connsiteY1" fmla="*/ 461423 h 461423"/>
              <a:gd name="connsiteX2" fmla="*/ 1110996 w 2221992"/>
              <a:gd name="connsiteY2" fmla="*/ 0 h 461423"/>
              <a:gd name="connsiteX3" fmla="*/ 2221992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0" fmla="*/ 0 w 2221992"/>
              <a:gd name="connsiteY0" fmla="*/ 470946 h 470946"/>
              <a:gd name="connsiteX1" fmla="*/ 1060196 w 2221992"/>
              <a:gd name="connsiteY1" fmla="*/ 0 h 470946"/>
              <a:gd name="connsiteX2" fmla="*/ 2221992 w 2221992"/>
              <a:gd name="connsiteY2" fmla="*/ 470946 h 470946"/>
              <a:gd name="connsiteX0" fmla="*/ 0 w 2221992"/>
              <a:gd name="connsiteY0" fmla="*/ 474121 h 474121"/>
              <a:gd name="connsiteX1" fmla="*/ 1031621 w 2221992"/>
              <a:gd name="connsiteY1" fmla="*/ 0 h 474121"/>
              <a:gd name="connsiteX2" fmla="*/ 2221992 w 2221992"/>
              <a:gd name="connsiteY2" fmla="*/ 474121 h 474121"/>
              <a:gd name="connsiteX0" fmla="*/ 0 w 2221992"/>
              <a:gd name="connsiteY0" fmla="*/ 474118 h 474118"/>
              <a:gd name="connsiteX1" fmla="*/ 1003046 w 2221992"/>
              <a:gd name="connsiteY1" fmla="*/ 0 h 474118"/>
              <a:gd name="connsiteX2" fmla="*/ 2221992 w 2221992"/>
              <a:gd name="connsiteY2" fmla="*/ 474118 h 47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21992" h="474118">
                <a:moveTo>
                  <a:pt x="0" y="474118"/>
                </a:moveTo>
                <a:lnTo>
                  <a:pt x="1003046" y="0"/>
                </a:lnTo>
                <a:lnTo>
                  <a:pt x="2221992" y="474118"/>
                </a:lnTo>
              </a:path>
            </a:pathLst>
          </a:custGeom>
          <a:noFill/>
          <a:ln w="15875">
            <a:gradFill flip="none" rotWithShape="1">
              <a:gsLst>
                <a:gs pos="0">
                  <a:srgbClr val="486396"/>
                </a:gs>
                <a:gs pos="70000">
                  <a:srgbClr val="889ABC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9" name="Pict - The Local Group">
            <a:extLst>
              <a:ext uri="{FF2B5EF4-FFF2-40B4-BE49-F238E27FC236}">
                <a16:creationId xmlns:a16="http://schemas.microsoft.com/office/drawing/2014/main" id="{0A92A5A5-A42A-3048-91D7-38766E9730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21392" y="1971345"/>
            <a:ext cx="2962656" cy="2962656"/>
          </a:xfrm>
          <a:prstGeom prst="rect">
            <a:avLst/>
          </a:prstGeom>
          <a:ln w="38100">
            <a:solidFill>
              <a:srgbClr val="889ABC"/>
            </a:solidFill>
          </a:ln>
        </p:spPr>
      </p:pic>
      <p:pic>
        <p:nvPicPr>
          <p:cNvPr id="19" name="Pict - The Local Group">
            <a:extLst>
              <a:ext uri="{FF2B5EF4-FFF2-40B4-BE49-F238E27FC236}">
                <a16:creationId xmlns:a16="http://schemas.microsoft.com/office/drawing/2014/main" id="{E1113DA3-2C78-6F44-8246-D32A39D7EBD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621392" y="1971345"/>
            <a:ext cx="2962656" cy="2962656"/>
          </a:xfrm>
          <a:prstGeom prst="rect">
            <a:avLst/>
          </a:prstGeom>
          <a:ln>
            <a:solidFill>
              <a:srgbClr val="889ABC"/>
            </a:solidFill>
          </a:ln>
        </p:spPr>
      </p:pic>
      <p:sp>
        <p:nvSpPr>
          <p:cNvPr id="40" name="TextBox - Size Local Group">
            <a:extLst>
              <a:ext uri="{FF2B5EF4-FFF2-40B4-BE49-F238E27FC236}">
                <a16:creationId xmlns:a16="http://schemas.microsoft.com/office/drawing/2014/main" id="{AF3FEF97-EF22-6049-BAC7-250B8CAC2469}"/>
              </a:ext>
            </a:extLst>
          </p:cNvPr>
          <p:cNvSpPr txBox="1"/>
          <p:nvPr/>
        </p:nvSpPr>
        <p:spPr>
          <a:xfrm>
            <a:off x="4622912" y="4933061"/>
            <a:ext cx="2063385" cy="535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Size: 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~10 million light years</a:t>
            </a:r>
          </a:p>
        </p:txBody>
      </p:sp>
      <p:sp>
        <p:nvSpPr>
          <p:cNvPr id="42" name="TextBox - Age Local Group">
            <a:extLst>
              <a:ext uri="{FF2B5EF4-FFF2-40B4-BE49-F238E27FC236}">
                <a16:creationId xmlns:a16="http://schemas.microsoft.com/office/drawing/2014/main" id="{082F2D06-C135-2D48-AAE6-98ED035FB26D}"/>
              </a:ext>
            </a:extLst>
          </p:cNvPr>
          <p:cNvSpPr txBox="1"/>
          <p:nvPr/>
        </p:nvSpPr>
        <p:spPr>
          <a:xfrm>
            <a:off x="4622912" y="4353201"/>
            <a:ext cx="1729961" cy="550279"/>
          </a:xfrm>
          <a:prstGeom prst="rect">
            <a:avLst/>
          </a:prstGeom>
          <a:noFill/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Age:</a:t>
            </a:r>
          </a:p>
          <a:p>
            <a:pPr>
              <a:lnSpc>
                <a:spcPct val="93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~13.6 billion years</a:t>
            </a:r>
          </a:p>
        </p:txBody>
      </p:sp>
      <p:sp>
        <p:nvSpPr>
          <p:cNvPr id="44" name="TextBox - The Local Group">
            <a:extLst>
              <a:ext uri="{FF2B5EF4-FFF2-40B4-BE49-F238E27FC236}">
                <a16:creationId xmlns:a16="http://schemas.microsoft.com/office/drawing/2014/main" id="{866D186E-DFDC-4941-A8FA-8EB898D8734B}"/>
              </a:ext>
            </a:extLst>
          </p:cNvPr>
          <p:cNvSpPr txBox="1"/>
          <p:nvPr/>
        </p:nvSpPr>
        <p:spPr>
          <a:xfrm>
            <a:off x="4628935" y="1978561"/>
            <a:ext cx="1358064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93000"/>
              </a:lnSpc>
              <a:defRPr sz="1350">
                <a:solidFill>
                  <a:srgbClr val="FFD484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Group</a:t>
            </a:r>
          </a:p>
        </p:txBody>
      </p:sp>
      <p:sp>
        <p:nvSpPr>
          <p:cNvPr id="34" name="Triangle-2 (split) - white trans">
            <a:extLst>
              <a:ext uri="{FF2B5EF4-FFF2-40B4-BE49-F238E27FC236}">
                <a16:creationId xmlns:a16="http://schemas.microsoft.com/office/drawing/2014/main" id="{CF0827FE-24AD-B043-AD9B-DFCB2553584C}"/>
              </a:ext>
            </a:extLst>
          </p:cNvPr>
          <p:cNvSpPr/>
          <p:nvPr/>
        </p:nvSpPr>
        <p:spPr>
          <a:xfrm rot="16200000">
            <a:off x="5717887" y="2886490"/>
            <a:ext cx="1511688" cy="595409"/>
          </a:xfrm>
          <a:custGeom>
            <a:avLst/>
            <a:gdLst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0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1340130 w 2221992"/>
              <a:gd name="connsiteY3" fmla="*/ 453740 h 461423"/>
              <a:gd name="connsiteX4" fmla="*/ 0 w 2221992"/>
              <a:gd name="connsiteY4" fmla="*/ 461423 h 461423"/>
              <a:gd name="connsiteX0" fmla="*/ 1340130 w 2221992"/>
              <a:gd name="connsiteY0" fmla="*/ 453740 h 545180"/>
              <a:gd name="connsiteX1" fmla="*/ 0 w 2221992"/>
              <a:gd name="connsiteY1" fmla="*/ 461423 h 545180"/>
              <a:gd name="connsiteX2" fmla="*/ 1110996 w 2221992"/>
              <a:gd name="connsiteY2" fmla="*/ 0 h 545180"/>
              <a:gd name="connsiteX3" fmla="*/ 2221992 w 2221992"/>
              <a:gd name="connsiteY3" fmla="*/ 461423 h 545180"/>
              <a:gd name="connsiteX4" fmla="*/ 1431570 w 2221992"/>
              <a:gd name="connsiteY4" fmla="*/ 545180 h 545180"/>
              <a:gd name="connsiteX0" fmla="*/ 1340130 w 2221992"/>
              <a:gd name="connsiteY0" fmla="*/ 453740 h 461423"/>
              <a:gd name="connsiteX1" fmla="*/ 0 w 2221992"/>
              <a:gd name="connsiteY1" fmla="*/ 461423 h 461423"/>
              <a:gd name="connsiteX2" fmla="*/ 1110996 w 2221992"/>
              <a:gd name="connsiteY2" fmla="*/ 0 h 461423"/>
              <a:gd name="connsiteX3" fmla="*/ 2221992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0" fmla="*/ 0 w 2221992"/>
              <a:gd name="connsiteY0" fmla="*/ 470946 h 470946"/>
              <a:gd name="connsiteX1" fmla="*/ 1060196 w 2221992"/>
              <a:gd name="connsiteY1" fmla="*/ 0 h 470946"/>
              <a:gd name="connsiteX2" fmla="*/ 2221992 w 2221992"/>
              <a:gd name="connsiteY2" fmla="*/ 470946 h 470946"/>
              <a:gd name="connsiteX0" fmla="*/ 0 w 2221992"/>
              <a:gd name="connsiteY0" fmla="*/ 474121 h 474121"/>
              <a:gd name="connsiteX1" fmla="*/ 1031621 w 2221992"/>
              <a:gd name="connsiteY1" fmla="*/ 0 h 474121"/>
              <a:gd name="connsiteX2" fmla="*/ 2221992 w 2221992"/>
              <a:gd name="connsiteY2" fmla="*/ 474121 h 474121"/>
              <a:gd name="connsiteX0" fmla="*/ 0 w 2221992"/>
              <a:gd name="connsiteY0" fmla="*/ 474118 h 474118"/>
              <a:gd name="connsiteX1" fmla="*/ 1003046 w 2221992"/>
              <a:gd name="connsiteY1" fmla="*/ 0 h 474118"/>
              <a:gd name="connsiteX2" fmla="*/ 2221992 w 2221992"/>
              <a:gd name="connsiteY2" fmla="*/ 474118 h 474118"/>
              <a:gd name="connsiteX0" fmla="*/ 0 w 2221992"/>
              <a:gd name="connsiteY0" fmla="*/ 474118 h 474118"/>
              <a:gd name="connsiteX1" fmla="*/ 1003046 w 2221992"/>
              <a:gd name="connsiteY1" fmla="*/ 0 h 474118"/>
              <a:gd name="connsiteX2" fmla="*/ 1088226 w 2221992"/>
              <a:gd name="connsiteY2" fmla="*/ 27561 h 474118"/>
              <a:gd name="connsiteX3" fmla="*/ 2221992 w 2221992"/>
              <a:gd name="connsiteY3" fmla="*/ 474118 h 474118"/>
              <a:gd name="connsiteX0" fmla="*/ 0 w 2221992"/>
              <a:gd name="connsiteY0" fmla="*/ 474118 h 474118"/>
              <a:gd name="connsiteX1" fmla="*/ 918762 w 2221992"/>
              <a:gd name="connsiteY1" fmla="*/ 34622 h 474118"/>
              <a:gd name="connsiteX2" fmla="*/ 1003046 w 2221992"/>
              <a:gd name="connsiteY2" fmla="*/ 0 h 474118"/>
              <a:gd name="connsiteX3" fmla="*/ 1088226 w 2221992"/>
              <a:gd name="connsiteY3" fmla="*/ 27561 h 474118"/>
              <a:gd name="connsiteX4" fmla="*/ 2221992 w 2221992"/>
              <a:gd name="connsiteY4" fmla="*/ 474118 h 474118"/>
              <a:gd name="connsiteX0" fmla="*/ 0 w 2221992"/>
              <a:gd name="connsiteY0" fmla="*/ 446557 h 446557"/>
              <a:gd name="connsiteX1" fmla="*/ 918762 w 2221992"/>
              <a:gd name="connsiteY1" fmla="*/ 7061 h 446557"/>
              <a:gd name="connsiteX2" fmla="*/ 999515 w 2221992"/>
              <a:gd name="connsiteY2" fmla="*/ 46579 h 446557"/>
              <a:gd name="connsiteX3" fmla="*/ 1088226 w 2221992"/>
              <a:gd name="connsiteY3" fmla="*/ 0 h 446557"/>
              <a:gd name="connsiteX4" fmla="*/ 2221992 w 2221992"/>
              <a:gd name="connsiteY4" fmla="*/ 446557 h 446557"/>
              <a:gd name="connsiteX0" fmla="*/ 0 w 1303230"/>
              <a:gd name="connsiteY0" fmla="*/ 7061 h 446557"/>
              <a:gd name="connsiteX1" fmla="*/ 80753 w 1303230"/>
              <a:gd name="connsiteY1" fmla="*/ 46579 h 446557"/>
              <a:gd name="connsiteX2" fmla="*/ 169464 w 1303230"/>
              <a:gd name="connsiteY2" fmla="*/ 0 h 446557"/>
              <a:gd name="connsiteX3" fmla="*/ 1303230 w 1303230"/>
              <a:gd name="connsiteY3" fmla="*/ 446557 h 446557"/>
              <a:gd name="connsiteX0" fmla="*/ 0 w 1222477"/>
              <a:gd name="connsiteY0" fmla="*/ 46579 h 446557"/>
              <a:gd name="connsiteX1" fmla="*/ 88711 w 1222477"/>
              <a:gd name="connsiteY1" fmla="*/ 0 h 446557"/>
              <a:gd name="connsiteX2" fmla="*/ 1222477 w 1222477"/>
              <a:gd name="connsiteY2" fmla="*/ 446557 h 446557"/>
              <a:gd name="connsiteX0" fmla="*/ 0 w 1133766"/>
              <a:gd name="connsiteY0" fmla="*/ 0 h 446557"/>
              <a:gd name="connsiteX1" fmla="*/ 1133766 w 1133766"/>
              <a:gd name="connsiteY1" fmla="*/ 446557 h 44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33766" h="446557">
                <a:moveTo>
                  <a:pt x="0" y="0"/>
                </a:moveTo>
                <a:lnTo>
                  <a:pt x="1133766" y="446557"/>
                </a:lnTo>
              </a:path>
            </a:pathLst>
          </a:custGeom>
          <a:noFill/>
          <a:ln w="15875">
            <a:gradFill flip="none" rotWithShape="1">
              <a:gsLst>
                <a:gs pos="0">
                  <a:srgbClr val="486396"/>
                </a:gs>
                <a:gs pos="70000">
                  <a:srgbClr val="889ABC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riangle-2 (split) - white trans">
            <a:extLst>
              <a:ext uri="{FF2B5EF4-FFF2-40B4-BE49-F238E27FC236}">
                <a16:creationId xmlns:a16="http://schemas.microsoft.com/office/drawing/2014/main" id="{BED6BFCF-97CD-E64D-96CB-BDA952962308}"/>
              </a:ext>
            </a:extLst>
          </p:cNvPr>
          <p:cNvSpPr/>
          <p:nvPr/>
        </p:nvSpPr>
        <p:spPr>
          <a:xfrm rot="16200000">
            <a:off x="5856515" y="4485504"/>
            <a:ext cx="1225016" cy="585995"/>
          </a:xfrm>
          <a:custGeom>
            <a:avLst/>
            <a:gdLst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0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1340130 w 2221992"/>
              <a:gd name="connsiteY3" fmla="*/ 453740 h 461423"/>
              <a:gd name="connsiteX4" fmla="*/ 0 w 2221992"/>
              <a:gd name="connsiteY4" fmla="*/ 461423 h 461423"/>
              <a:gd name="connsiteX0" fmla="*/ 1340130 w 2221992"/>
              <a:gd name="connsiteY0" fmla="*/ 453740 h 545180"/>
              <a:gd name="connsiteX1" fmla="*/ 0 w 2221992"/>
              <a:gd name="connsiteY1" fmla="*/ 461423 h 545180"/>
              <a:gd name="connsiteX2" fmla="*/ 1110996 w 2221992"/>
              <a:gd name="connsiteY2" fmla="*/ 0 h 545180"/>
              <a:gd name="connsiteX3" fmla="*/ 2221992 w 2221992"/>
              <a:gd name="connsiteY3" fmla="*/ 461423 h 545180"/>
              <a:gd name="connsiteX4" fmla="*/ 1431570 w 2221992"/>
              <a:gd name="connsiteY4" fmla="*/ 545180 h 545180"/>
              <a:gd name="connsiteX0" fmla="*/ 1340130 w 2221992"/>
              <a:gd name="connsiteY0" fmla="*/ 453740 h 461423"/>
              <a:gd name="connsiteX1" fmla="*/ 0 w 2221992"/>
              <a:gd name="connsiteY1" fmla="*/ 461423 h 461423"/>
              <a:gd name="connsiteX2" fmla="*/ 1110996 w 2221992"/>
              <a:gd name="connsiteY2" fmla="*/ 0 h 461423"/>
              <a:gd name="connsiteX3" fmla="*/ 2221992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0" fmla="*/ 0 w 2221992"/>
              <a:gd name="connsiteY0" fmla="*/ 470946 h 470946"/>
              <a:gd name="connsiteX1" fmla="*/ 1060196 w 2221992"/>
              <a:gd name="connsiteY1" fmla="*/ 0 h 470946"/>
              <a:gd name="connsiteX2" fmla="*/ 2221992 w 2221992"/>
              <a:gd name="connsiteY2" fmla="*/ 470946 h 470946"/>
              <a:gd name="connsiteX0" fmla="*/ 0 w 2221992"/>
              <a:gd name="connsiteY0" fmla="*/ 474121 h 474121"/>
              <a:gd name="connsiteX1" fmla="*/ 1031621 w 2221992"/>
              <a:gd name="connsiteY1" fmla="*/ 0 h 474121"/>
              <a:gd name="connsiteX2" fmla="*/ 2221992 w 2221992"/>
              <a:gd name="connsiteY2" fmla="*/ 474121 h 474121"/>
              <a:gd name="connsiteX0" fmla="*/ 0 w 2221992"/>
              <a:gd name="connsiteY0" fmla="*/ 474118 h 474118"/>
              <a:gd name="connsiteX1" fmla="*/ 1003046 w 2221992"/>
              <a:gd name="connsiteY1" fmla="*/ 0 h 474118"/>
              <a:gd name="connsiteX2" fmla="*/ 2221992 w 2221992"/>
              <a:gd name="connsiteY2" fmla="*/ 474118 h 474118"/>
              <a:gd name="connsiteX0" fmla="*/ 0 w 2221992"/>
              <a:gd name="connsiteY0" fmla="*/ 474118 h 474118"/>
              <a:gd name="connsiteX1" fmla="*/ 1003046 w 2221992"/>
              <a:gd name="connsiteY1" fmla="*/ 0 h 474118"/>
              <a:gd name="connsiteX2" fmla="*/ 1088226 w 2221992"/>
              <a:gd name="connsiteY2" fmla="*/ 27561 h 474118"/>
              <a:gd name="connsiteX3" fmla="*/ 2221992 w 2221992"/>
              <a:gd name="connsiteY3" fmla="*/ 474118 h 474118"/>
              <a:gd name="connsiteX0" fmla="*/ 0 w 2221992"/>
              <a:gd name="connsiteY0" fmla="*/ 474118 h 474118"/>
              <a:gd name="connsiteX1" fmla="*/ 918762 w 2221992"/>
              <a:gd name="connsiteY1" fmla="*/ 34622 h 474118"/>
              <a:gd name="connsiteX2" fmla="*/ 1003046 w 2221992"/>
              <a:gd name="connsiteY2" fmla="*/ 0 h 474118"/>
              <a:gd name="connsiteX3" fmla="*/ 1088226 w 2221992"/>
              <a:gd name="connsiteY3" fmla="*/ 27561 h 474118"/>
              <a:gd name="connsiteX4" fmla="*/ 2221992 w 2221992"/>
              <a:gd name="connsiteY4" fmla="*/ 474118 h 474118"/>
              <a:gd name="connsiteX0" fmla="*/ 0 w 2221992"/>
              <a:gd name="connsiteY0" fmla="*/ 446557 h 446557"/>
              <a:gd name="connsiteX1" fmla="*/ 918762 w 2221992"/>
              <a:gd name="connsiteY1" fmla="*/ 7061 h 446557"/>
              <a:gd name="connsiteX2" fmla="*/ 999515 w 2221992"/>
              <a:gd name="connsiteY2" fmla="*/ 46579 h 446557"/>
              <a:gd name="connsiteX3" fmla="*/ 1088226 w 2221992"/>
              <a:gd name="connsiteY3" fmla="*/ 0 h 446557"/>
              <a:gd name="connsiteX4" fmla="*/ 2221992 w 2221992"/>
              <a:gd name="connsiteY4" fmla="*/ 446557 h 446557"/>
              <a:gd name="connsiteX0" fmla="*/ 0 w 1088226"/>
              <a:gd name="connsiteY0" fmla="*/ 446557 h 446557"/>
              <a:gd name="connsiteX1" fmla="*/ 918762 w 1088226"/>
              <a:gd name="connsiteY1" fmla="*/ 7061 h 446557"/>
              <a:gd name="connsiteX2" fmla="*/ 999515 w 1088226"/>
              <a:gd name="connsiteY2" fmla="*/ 46579 h 446557"/>
              <a:gd name="connsiteX3" fmla="*/ 1088226 w 1088226"/>
              <a:gd name="connsiteY3" fmla="*/ 0 h 446557"/>
              <a:gd name="connsiteX0" fmla="*/ 0 w 999515"/>
              <a:gd name="connsiteY0" fmla="*/ 439496 h 439496"/>
              <a:gd name="connsiteX1" fmla="*/ 918762 w 999515"/>
              <a:gd name="connsiteY1" fmla="*/ 0 h 439496"/>
              <a:gd name="connsiteX2" fmla="*/ 999515 w 999515"/>
              <a:gd name="connsiteY2" fmla="*/ 39518 h 439496"/>
              <a:gd name="connsiteX0" fmla="*/ 0 w 918762"/>
              <a:gd name="connsiteY0" fmla="*/ 439496 h 439496"/>
              <a:gd name="connsiteX1" fmla="*/ 918762 w 918762"/>
              <a:gd name="connsiteY1" fmla="*/ 0 h 439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8762" h="439496">
                <a:moveTo>
                  <a:pt x="0" y="439496"/>
                </a:moveTo>
                <a:lnTo>
                  <a:pt x="918762" y="0"/>
                </a:lnTo>
              </a:path>
            </a:pathLst>
          </a:custGeom>
          <a:noFill/>
          <a:ln w="15875">
            <a:gradFill flip="none" rotWithShape="1">
              <a:gsLst>
                <a:gs pos="0">
                  <a:srgbClr val="486396"/>
                </a:gs>
                <a:gs pos="70000">
                  <a:srgbClr val="889ABC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Pict - Milky Way">
            <a:extLst>
              <a:ext uri="{FF2B5EF4-FFF2-40B4-BE49-F238E27FC236}">
                <a16:creationId xmlns:a16="http://schemas.microsoft.com/office/drawing/2014/main" id="{41A6A503-0D1A-2044-80AF-8468F3D6DF5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7805" y="2429376"/>
            <a:ext cx="2962656" cy="2962656"/>
          </a:xfrm>
          <a:prstGeom prst="rect">
            <a:avLst/>
          </a:prstGeom>
          <a:ln w="38100">
            <a:solidFill>
              <a:srgbClr val="889ABC"/>
            </a:solidFill>
          </a:ln>
        </p:spPr>
      </p:pic>
      <p:pic>
        <p:nvPicPr>
          <p:cNvPr id="14" name="Pict - Milky Way">
            <a:extLst>
              <a:ext uri="{FF2B5EF4-FFF2-40B4-BE49-F238E27FC236}">
                <a16:creationId xmlns:a16="http://schemas.microsoft.com/office/drawing/2014/main" id="{808184E3-E655-DC45-9E77-68FCEF644FD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7805" y="2429376"/>
            <a:ext cx="2962656" cy="2962656"/>
          </a:xfrm>
          <a:prstGeom prst="rect">
            <a:avLst/>
          </a:prstGeom>
          <a:ln>
            <a:solidFill>
              <a:srgbClr val="889ABC"/>
            </a:solidFill>
          </a:ln>
        </p:spPr>
      </p:pic>
      <p:sp>
        <p:nvSpPr>
          <p:cNvPr id="27" name="TextBox - Size Milky Way">
            <a:extLst>
              <a:ext uri="{FF2B5EF4-FFF2-40B4-BE49-F238E27FC236}">
                <a16:creationId xmlns:a16="http://schemas.microsoft.com/office/drawing/2014/main" id="{5AF00A11-5353-5E46-B6E2-B8CF2069C330}"/>
              </a:ext>
            </a:extLst>
          </p:cNvPr>
          <p:cNvSpPr txBox="1"/>
          <p:nvPr/>
        </p:nvSpPr>
        <p:spPr>
          <a:xfrm>
            <a:off x="6777806" y="5395313"/>
            <a:ext cx="1890261" cy="5355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35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Size: 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~100 kilo light years</a:t>
            </a:r>
          </a:p>
        </p:txBody>
      </p:sp>
      <p:sp>
        <p:nvSpPr>
          <p:cNvPr id="32" name="TextBox - Age Milky Way">
            <a:extLst>
              <a:ext uri="{FF2B5EF4-FFF2-40B4-BE49-F238E27FC236}">
                <a16:creationId xmlns:a16="http://schemas.microsoft.com/office/drawing/2014/main" id="{BB654327-3D34-2043-BA53-2AE5F9250119}"/>
              </a:ext>
            </a:extLst>
          </p:cNvPr>
          <p:cNvSpPr txBox="1"/>
          <p:nvPr/>
        </p:nvSpPr>
        <p:spPr>
          <a:xfrm>
            <a:off x="6777805" y="4819592"/>
            <a:ext cx="1729961" cy="550279"/>
          </a:xfrm>
          <a:prstGeom prst="rect">
            <a:avLst/>
          </a:prstGeom>
          <a:noFill/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Age:</a:t>
            </a:r>
          </a:p>
          <a:p>
            <a:pPr>
              <a:lnSpc>
                <a:spcPct val="93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~13.6 billion years</a:t>
            </a:r>
          </a:p>
        </p:txBody>
      </p:sp>
      <p:sp>
        <p:nvSpPr>
          <p:cNvPr id="26" name="TextBox - Milky Way">
            <a:extLst>
              <a:ext uri="{FF2B5EF4-FFF2-40B4-BE49-F238E27FC236}">
                <a16:creationId xmlns:a16="http://schemas.microsoft.com/office/drawing/2014/main" id="{2CA36461-89CC-5F4E-95C5-3D48841F8830}"/>
              </a:ext>
            </a:extLst>
          </p:cNvPr>
          <p:cNvSpPr txBox="1"/>
          <p:nvPr/>
        </p:nvSpPr>
        <p:spPr>
          <a:xfrm>
            <a:off x="6777805" y="2429376"/>
            <a:ext cx="1220014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US" dirty="0">
                <a:solidFill>
                  <a:srgbClr val="FFD4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</a:p>
          <a:p>
            <a:pPr>
              <a:lnSpc>
                <a:spcPct val="93000"/>
              </a:lnSpc>
            </a:pPr>
            <a:r>
              <a:rPr lang="en-US" dirty="0">
                <a:solidFill>
                  <a:srgbClr val="FFD4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Milky Way</a:t>
            </a:r>
            <a:endParaRPr lang="en-US" sz="1600" dirty="0">
              <a:solidFill>
                <a:srgbClr val="FFD48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riangle-1 - white trans">
            <a:extLst>
              <a:ext uri="{FF2B5EF4-FFF2-40B4-BE49-F238E27FC236}">
                <a16:creationId xmlns:a16="http://schemas.microsoft.com/office/drawing/2014/main" id="{ADFAB776-A723-7045-8DDF-B9A4720273F0}"/>
              </a:ext>
            </a:extLst>
          </p:cNvPr>
          <p:cNvSpPr/>
          <p:nvPr/>
        </p:nvSpPr>
        <p:spPr>
          <a:xfrm rot="16200000">
            <a:off x="7128343" y="4055854"/>
            <a:ext cx="2962656" cy="632157"/>
          </a:xfrm>
          <a:custGeom>
            <a:avLst/>
            <a:gdLst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0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3" fmla="*/ 1340130 w 2221992"/>
              <a:gd name="connsiteY3" fmla="*/ 453740 h 461423"/>
              <a:gd name="connsiteX4" fmla="*/ 0 w 2221992"/>
              <a:gd name="connsiteY4" fmla="*/ 461423 h 461423"/>
              <a:gd name="connsiteX0" fmla="*/ 1340130 w 2221992"/>
              <a:gd name="connsiteY0" fmla="*/ 453740 h 545180"/>
              <a:gd name="connsiteX1" fmla="*/ 0 w 2221992"/>
              <a:gd name="connsiteY1" fmla="*/ 461423 h 545180"/>
              <a:gd name="connsiteX2" fmla="*/ 1110996 w 2221992"/>
              <a:gd name="connsiteY2" fmla="*/ 0 h 545180"/>
              <a:gd name="connsiteX3" fmla="*/ 2221992 w 2221992"/>
              <a:gd name="connsiteY3" fmla="*/ 461423 h 545180"/>
              <a:gd name="connsiteX4" fmla="*/ 1431570 w 2221992"/>
              <a:gd name="connsiteY4" fmla="*/ 545180 h 545180"/>
              <a:gd name="connsiteX0" fmla="*/ 1340130 w 2221992"/>
              <a:gd name="connsiteY0" fmla="*/ 453740 h 461423"/>
              <a:gd name="connsiteX1" fmla="*/ 0 w 2221992"/>
              <a:gd name="connsiteY1" fmla="*/ 461423 h 461423"/>
              <a:gd name="connsiteX2" fmla="*/ 1110996 w 2221992"/>
              <a:gd name="connsiteY2" fmla="*/ 0 h 461423"/>
              <a:gd name="connsiteX3" fmla="*/ 2221992 w 2221992"/>
              <a:gd name="connsiteY3" fmla="*/ 461423 h 461423"/>
              <a:gd name="connsiteX0" fmla="*/ 0 w 2221992"/>
              <a:gd name="connsiteY0" fmla="*/ 461423 h 461423"/>
              <a:gd name="connsiteX1" fmla="*/ 1110996 w 2221992"/>
              <a:gd name="connsiteY1" fmla="*/ 0 h 461423"/>
              <a:gd name="connsiteX2" fmla="*/ 2221992 w 2221992"/>
              <a:gd name="connsiteY2" fmla="*/ 461423 h 461423"/>
              <a:gd name="connsiteX0" fmla="*/ 0 w 2221992"/>
              <a:gd name="connsiteY0" fmla="*/ 470946 h 470946"/>
              <a:gd name="connsiteX1" fmla="*/ 1060196 w 2221992"/>
              <a:gd name="connsiteY1" fmla="*/ 0 h 470946"/>
              <a:gd name="connsiteX2" fmla="*/ 2221992 w 2221992"/>
              <a:gd name="connsiteY2" fmla="*/ 470946 h 470946"/>
              <a:gd name="connsiteX0" fmla="*/ 0 w 2221992"/>
              <a:gd name="connsiteY0" fmla="*/ 474121 h 474121"/>
              <a:gd name="connsiteX1" fmla="*/ 1031621 w 2221992"/>
              <a:gd name="connsiteY1" fmla="*/ 0 h 474121"/>
              <a:gd name="connsiteX2" fmla="*/ 2221992 w 2221992"/>
              <a:gd name="connsiteY2" fmla="*/ 474121 h 474121"/>
              <a:gd name="connsiteX0" fmla="*/ 0 w 2221992"/>
              <a:gd name="connsiteY0" fmla="*/ 474118 h 474118"/>
              <a:gd name="connsiteX1" fmla="*/ 1003046 w 2221992"/>
              <a:gd name="connsiteY1" fmla="*/ 0 h 474118"/>
              <a:gd name="connsiteX2" fmla="*/ 2221992 w 2221992"/>
              <a:gd name="connsiteY2" fmla="*/ 474118 h 474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21992" h="474118">
                <a:moveTo>
                  <a:pt x="0" y="474118"/>
                </a:moveTo>
                <a:lnTo>
                  <a:pt x="1003046" y="0"/>
                </a:lnTo>
                <a:lnTo>
                  <a:pt x="2221992" y="474118"/>
                </a:lnTo>
              </a:path>
            </a:pathLst>
          </a:custGeom>
          <a:noFill/>
          <a:ln w="15875">
            <a:gradFill flip="none" rotWithShape="1">
              <a:gsLst>
                <a:gs pos="0">
                  <a:srgbClr val="486396"/>
                </a:gs>
                <a:gs pos="70000">
                  <a:srgbClr val="889ABC"/>
                </a:gs>
              </a:gsLst>
              <a:lin ang="5400000" scaled="1"/>
              <a:tileRect/>
            </a:gra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E3BC6DD2-874D-E54D-8B4D-40F760BF48DF}"/>
              </a:ext>
            </a:extLst>
          </p:cNvPr>
          <p:cNvSpPr>
            <a:spLocks noChangeAspect="1"/>
          </p:cNvSpPr>
          <p:nvPr/>
        </p:nvSpPr>
        <p:spPr>
          <a:xfrm>
            <a:off x="10213829" y="1208937"/>
            <a:ext cx="1194816" cy="1194816"/>
          </a:xfrm>
          <a:prstGeom prst="ellipse">
            <a:avLst/>
          </a:prstGeom>
          <a:solidFill>
            <a:schemeClr val="accent3">
              <a:lumMod val="60000"/>
              <a:lumOff val="40000"/>
              <a:alpha val="67000"/>
            </a:schemeClr>
          </a:solidFill>
          <a:ln>
            <a:noFill/>
          </a:ln>
          <a:effectLst>
            <a:softEdge rad="254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Rotating Earth GIF">
            <a:extLst>
              <a:ext uri="{FF2B5EF4-FFF2-40B4-BE49-F238E27FC236}">
                <a16:creationId xmlns:a16="http://schemas.microsoft.com/office/drawing/2014/main" id="{98E00F20-02CC-BD4F-AF2A-2B161E4B4D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4098" y="1169206"/>
            <a:ext cx="1274281" cy="1274281"/>
          </a:xfrm>
          <a:prstGeom prst="rect">
            <a:avLst/>
          </a:prstGeom>
        </p:spPr>
      </p:pic>
      <p:pic>
        <p:nvPicPr>
          <p:cNvPr id="46" name="Pict - Solar System rb">
            <a:extLst>
              <a:ext uri="{FF2B5EF4-FFF2-40B4-BE49-F238E27FC236}">
                <a16:creationId xmlns:a16="http://schemas.microsoft.com/office/drawing/2014/main" id="{9DC0631E-0B11-1341-BB3E-34E44A29E83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934216" y="2887409"/>
            <a:ext cx="2962656" cy="2962656"/>
          </a:xfrm>
          <a:prstGeom prst="rect">
            <a:avLst/>
          </a:prstGeom>
          <a:ln w="38100">
            <a:solidFill>
              <a:srgbClr val="889ABC"/>
            </a:solidFill>
          </a:ln>
        </p:spPr>
      </p:pic>
      <p:pic>
        <p:nvPicPr>
          <p:cNvPr id="15" name="Pict - Solar System rb">
            <a:extLst>
              <a:ext uri="{FF2B5EF4-FFF2-40B4-BE49-F238E27FC236}">
                <a16:creationId xmlns:a16="http://schemas.microsoft.com/office/drawing/2014/main" id="{C78539D6-B280-3B49-816A-9DC08C5748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934216" y="2887409"/>
            <a:ext cx="2962656" cy="2962656"/>
          </a:xfrm>
          <a:prstGeom prst="rect">
            <a:avLst/>
          </a:prstGeom>
          <a:ln>
            <a:solidFill>
              <a:srgbClr val="889ABC"/>
            </a:solidFill>
          </a:ln>
        </p:spPr>
      </p:pic>
      <p:sp>
        <p:nvSpPr>
          <p:cNvPr id="30" name="TextBox - Size Solar System">
            <a:extLst>
              <a:ext uri="{FF2B5EF4-FFF2-40B4-BE49-F238E27FC236}">
                <a16:creationId xmlns:a16="http://schemas.microsoft.com/office/drawing/2014/main" id="{1BDD80B2-0521-8041-89C3-11B3303F9B0B}"/>
              </a:ext>
            </a:extLst>
          </p:cNvPr>
          <p:cNvSpPr txBox="1"/>
          <p:nvPr/>
        </p:nvSpPr>
        <p:spPr>
          <a:xfrm>
            <a:off x="8954398" y="5854493"/>
            <a:ext cx="2778565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350">
                <a:solidFill>
                  <a:schemeClr val="accent1">
                    <a:lumMod val="60000"/>
                    <a:lumOff val="40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Size: 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~0.0005 light year </a:t>
            </a:r>
            <a:r>
              <a:rPr lang="en-US" sz="1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(to Neptune)</a:t>
            </a:r>
            <a:endParaRPr lang="en-US" sz="16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- Age Solar System">
            <a:extLst>
              <a:ext uri="{FF2B5EF4-FFF2-40B4-BE49-F238E27FC236}">
                <a16:creationId xmlns:a16="http://schemas.microsoft.com/office/drawing/2014/main" id="{C2186017-F216-9D44-B648-499B4987AD3C}"/>
              </a:ext>
            </a:extLst>
          </p:cNvPr>
          <p:cNvSpPr txBox="1"/>
          <p:nvPr/>
        </p:nvSpPr>
        <p:spPr>
          <a:xfrm>
            <a:off x="8954399" y="5269050"/>
            <a:ext cx="1627369" cy="550279"/>
          </a:xfrm>
          <a:prstGeom prst="rect">
            <a:avLst/>
          </a:prstGeom>
          <a:noFill/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US" sz="1600" dirty="0">
                <a:solidFill>
                  <a:srgbClr val="9DC3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Age:</a:t>
            </a:r>
          </a:p>
          <a:p>
            <a:pPr>
              <a:lnSpc>
                <a:spcPct val="93000"/>
              </a:lnSpc>
            </a:pPr>
            <a:r>
              <a:rPr lang="en-US" sz="16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~4.6 billion years</a:t>
            </a:r>
          </a:p>
        </p:txBody>
      </p:sp>
      <p:sp>
        <p:nvSpPr>
          <p:cNvPr id="31" name="TextBox - Solar System">
            <a:extLst>
              <a:ext uri="{FF2B5EF4-FFF2-40B4-BE49-F238E27FC236}">
                <a16:creationId xmlns:a16="http://schemas.microsoft.com/office/drawing/2014/main" id="{AB33C996-62BB-6D4B-9C85-D3F37B3E9254}"/>
              </a:ext>
            </a:extLst>
          </p:cNvPr>
          <p:cNvSpPr txBox="1"/>
          <p:nvPr/>
        </p:nvSpPr>
        <p:spPr>
          <a:xfrm>
            <a:off x="8934216" y="2887409"/>
            <a:ext cx="1409360" cy="6076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3000"/>
              </a:lnSpc>
            </a:pPr>
            <a:r>
              <a:rPr lang="en-US" dirty="0">
                <a:solidFill>
                  <a:srgbClr val="FFD4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</a:p>
          <a:p>
            <a:pPr>
              <a:lnSpc>
                <a:spcPct val="93000"/>
              </a:lnSpc>
            </a:pPr>
            <a:r>
              <a:rPr lang="en-US" dirty="0">
                <a:solidFill>
                  <a:srgbClr val="FFD4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Solar System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5615AB9-F5BC-EC44-B180-CE8AE321E9B1}"/>
              </a:ext>
            </a:extLst>
          </p:cNvPr>
          <p:cNvCxnSpPr>
            <a:cxnSpLocks/>
          </p:cNvCxnSpPr>
          <p:nvPr/>
        </p:nvCxnSpPr>
        <p:spPr>
          <a:xfrm>
            <a:off x="10807004" y="2326399"/>
            <a:ext cx="0" cy="827315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55FBF6CE-F176-CF40-AA57-33E61AF15D9E}"/>
              </a:ext>
            </a:extLst>
          </p:cNvPr>
          <p:cNvCxnSpPr>
            <a:cxnSpLocks/>
          </p:cNvCxnSpPr>
          <p:nvPr/>
        </p:nvCxnSpPr>
        <p:spPr>
          <a:xfrm flipH="1">
            <a:off x="10558929" y="3153472"/>
            <a:ext cx="256032" cy="0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F60D7EF-6C88-AA46-9FA6-6C460E5BC161}"/>
              </a:ext>
            </a:extLst>
          </p:cNvPr>
          <p:cNvCxnSpPr>
            <a:cxnSpLocks/>
          </p:cNvCxnSpPr>
          <p:nvPr/>
        </p:nvCxnSpPr>
        <p:spPr>
          <a:xfrm>
            <a:off x="10563163" y="3153473"/>
            <a:ext cx="0" cy="939961"/>
          </a:xfrm>
          <a:prstGeom prst="line">
            <a:avLst/>
          </a:prstGeom>
          <a:ln w="9525" cmpd="sng">
            <a:solidFill>
              <a:schemeClr val="bg1">
                <a:lumMod val="6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747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96296E-6 L -0.17656 0.02284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37" y="114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2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7284E-6 L -0.17639 0.02253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19" y="111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2000" fill="hold"/>
                                        <p:tgtEl>
                                          <p:spTgt spid="52"/>
                                        </p:tgtEl>
                                      </p:cBhvr>
                                      <p:by x="6000" y="6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93827E-6 L -0.17691 0.02623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54" y="1296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3" dur="2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60494E-6 L -0.17812 0.025 " pathEditMode="relative" rAng="0" ptsTypes="AA">
                                      <p:cBhvr>
                                        <p:cTn id="13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06" y="1235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4" dur="2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000" y="1000"/>
                                    </p:animScale>
                                  </p:childTnLst>
                                </p:cTn>
                              </p:par>
                              <p:par>
                                <p:cTn id="13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9" grpId="0"/>
      <p:bldP spid="28" grpId="0"/>
      <p:bldP spid="36" grpId="0" animBg="1"/>
      <p:bldP spid="39" grpId="0"/>
      <p:bldP spid="41" grpId="0"/>
      <p:bldP spid="43" grpId="0"/>
      <p:bldP spid="35" grpId="0" animBg="1"/>
      <p:bldP spid="40" grpId="0"/>
      <p:bldP spid="42" grpId="0"/>
      <p:bldP spid="44" grpId="0"/>
      <p:bldP spid="34" grpId="0" animBg="1"/>
      <p:bldP spid="45" grpId="0" animBg="1"/>
      <p:bldP spid="27" grpId="0"/>
      <p:bldP spid="32" grpId="0"/>
      <p:bldP spid="26" grpId="0"/>
      <p:bldP spid="8" grpId="0" animBg="1"/>
      <p:bldP spid="30" grpId="0"/>
      <p:bldP spid="38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2FFE8-3397-013F-08AA-20CECF74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965" y="235527"/>
            <a:ext cx="4611150" cy="202589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pt-P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How</a:t>
            </a:r>
            <a:r>
              <a:rPr lang="pt-P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does </a:t>
            </a:r>
            <a:r>
              <a:rPr lang="pt-P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P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universe</a:t>
            </a:r>
            <a:r>
              <a:rPr lang="pt-P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communicate</a:t>
            </a:r>
            <a:r>
              <a:rPr lang="pt-P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pt-P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us</a:t>
            </a:r>
            <a:r>
              <a:rPr lang="pt-P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7" name="Content Placeholder 6" descr="A yellow snake with a mouse in the background&#10;&#10;Description automatically generated">
            <a:extLst>
              <a:ext uri="{FF2B5EF4-FFF2-40B4-BE49-F238E27FC236}">
                <a16:creationId xmlns:a16="http://schemas.microsoft.com/office/drawing/2014/main" id="{626884FE-244C-13AD-942C-95BC86AE6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452" y="2982118"/>
            <a:ext cx="4549025" cy="3038538"/>
          </a:xfrm>
        </p:spPr>
      </p:pic>
      <p:pic>
        <p:nvPicPr>
          <p:cNvPr id="5" name="Content Placeholder 4" descr="A diagram of different types of cells&#10;&#10;Description automatically generated">
            <a:extLst>
              <a:ext uri="{FF2B5EF4-FFF2-40B4-BE49-F238E27FC236}">
                <a16:creationId xmlns:a16="http://schemas.microsoft.com/office/drawing/2014/main" id="{5EBF582C-858B-6CB8-CCD2-5B9334B07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2831" y="473912"/>
            <a:ext cx="6986427" cy="3575012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A person opening a microwave&#10;&#10;Description automatically generated">
            <a:extLst>
              <a:ext uri="{FF2B5EF4-FFF2-40B4-BE49-F238E27FC236}">
                <a16:creationId xmlns:a16="http://schemas.microsoft.com/office/drawing/2014/main" id="{004BF286-B365-E9F6-AAAF-B9050CFDE1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831" y="4181584"/>
            <a:ext cx="3616503" cy="2501756"/>
          </a:xfrm>
          <a:prstGeom prst="rect">
            <a:avLst/>
          </a:prstGeom>
        </p:spPr>
      </p:pic>
      <p:pic>
        <p:nvPicPr>
          <p:cNvPr id="12" name="Picture 11" descr="X-ray of hands on a black background&#10;&#10;Description automatically generated">
            <a:extLst>
              <a:ext uri="{FF2B5EF4-FFF2-40B4-BE49-F238E27FC236}">
                <a16:creationId xmlns:a16="http://schemas.microsoft.com/office/drawing/2014/main" id="{46FF7D52-9154-1A23-E045-1D28D32F4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4038" y="4356245"/>
            <a:ext cx="3085220" cy="220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81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-up of a newspaper&#10;&#10;AI-generated content may be incorrect.">
            <a:extLst>
              <a:ext uri="{FF2B5EF4-FFF2-40B4-BE49-F238E27FC236}">
                <a16:creationId xmlns:a16="http://schemas.microsoft.com/office/drawing/2014/main" id="{A5DAE64F-3BFE-8342-96CF-C8DA1EF14D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2" b="751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8297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11FB10-2784-2823-8564-65AD95898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680" y="669924"/>
            <a:ext cx="4800600" cy="1325563"/>
          </a:xfrm>
        </p:spPr>
        <p:txBody>
          <a:bodyPr anchor="b">
            <a:normAutofit/>
          </a:bodyPr>
          <a:lstStyle/>
          <a:p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Ozma</a:t>
            </a:r>
            <a:endParaRPr lang="pt-PT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">
            <a:extLst>
              <a:ext uri="{FF2B5EF4-FFF2-40B4-BE49-F238E27FC236}">
                <a16:creationId xmlns:a16="http://schemas.microsoft.com/office/drawing/2014/main" id="{3D63CDFF-BD74-1C9C-BEE0-78002B7CA7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71680" y="2476505"/>
            <a:ext cx="5924320" cy="37115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1960 Dr Frank Drake performed the first world’s SETI experiment.</a:t>
            </a: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Dr Drake and his team observed  the stars Tau Ceti (~12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and Epsilon Eridani(~11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lvl="0">
              <a:spcAft>
                <a:spcPts val="600"/>
              </a:spcAft>
              <a:buFont typeface="Wingdings" pitchFamily="2" charset="2"/>
              <a:buChar char="Ø"/>
            </a:pPr>
            <a:r>
              <a:rPr lang="en-US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observation was conducted at 21 cm (1420 MHz) – 200 hours in total at 100Hz BW.</a:t>
            </a: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2000$ for the narrowband filters.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 signs of ETI were detected. 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b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en-US" altLang="en-US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 descr="A person standing next to a group of electronic devices&#10;&#10;AI-generated content may be incorrect.">
            <a:extLst>
              <a:ext uri="{FF2B5EF4-FFF2-40B4-BE49-F238E27FC236}">
                <a16:creationId xmlns:a16="http://schemas.microsoft.com/office/drawing/2014/main" id="{E9460839-215F-DA96-FE95-6C889B009A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5193" y="389524"/>
            <a:ext cx="3588640" cy="2745309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A person in a brown jacket&#10;&#10;AI-generated content may be incorrect.">
            <a:extLst>
              <a:ext uri="{FF2B5EF4-FFF2-40B4-BE49-F238E27FC236}">
                <a16:creationId xmlns:a16="http://schemas.microsoft.com/office/drawing/2014/main" id="{E2D9F1A8-D97B-B153-B878-F1E3B46BC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661" y="3776793"/>
            <a:ext cx="3588640" cy="2691479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Multiply 16">
            <a:extLst>
              <a:ext uri="{FF2B5EF4-FFF2-40B4-BE49-F238E27FC236}">
                <a16:creationId xmlns:a16="http://schemas.microsoft.com/office/drawing/2014/main" id="{82FA4A23-E7FE-9277-D3AE-816348EF739A}"/>
              </a:ext>
            </a:extLst>
          </p:cNvPr>
          <p:cNvSpPr/>
          <p:nvPr/>
        </p:nvSpPr>
        <p:spPr>
          <a:xfrm>
            <a:off x="8633379" y="4124225"/>
            <a:ext cx="2379644" cy="1608462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373A7F11-F2C1-25B2-3703-D371CBB62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914" y="6468272"/>
            <a:ext cx="166263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Credit: NRAO/AUI/NSF\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785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E346A2-83FD-51C8-4840-710CE7CC3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Drake</a:t>
            </a:r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Equation</a:t>
            </a:r>
            <a:endParaRPr lang="pt-P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E65F21-E88B-5140-F11F-7BC5A8ECF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325563"/>
            <a:ext cx="10515600" cy="524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661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Content Placeholder 12" descr="A yellow emoji with blue eyes and a question mark&#10;&#10;AI-generated content may be incorrect.">
            <a:extLst>
              <a:ext uri="{FF2B5EF4-FFF2-40B4-BE49-F238E27FC236}">
                <a16:creationId xmlns:a16="http://schemas.microsoft.com/office/drawing/2014/main" id="{62A2DB77-E930-CEAE-41F5-927AEA4B73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869" r="7243" b="1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Content Placeholder 15" descr="A piece of paper with numbers and red marker&#10;&#10;AI-generated content may be incorrect.">
            <a:extLst>
              <a:ext uri="{FF2B5EF4-FFF2-40B4-BE49-F238E27FC236}">
                <a16:creationId xmlns:a16="http://schemas.microsoft.com/office/drawing/2014/main" id="{BF7DC7E2-23A4-5544-2BE9-3A70CF68A2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97695" y="2869893"/>
            <a:ext cx="5825761" cy="3845003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89B1DF5-DF25-A524-2BC1-17C3FF19A357}"/>
              </a:ext>
            </a:extLst>
          </p:cNvPr>
          <p:cNvSpPr txBox="1"/>
          <p:nvPr/>
        </p:nvSpPr>
        <p:spPr>
          <a:xfrm>
            <a:off x="6095999" y="583894"/>
            <a:ext cx="58022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PT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Wow</a:t>
            </a:r>
            <a:r>
              <a:rPr lang="pt-PT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pt-PT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Signal</a:t>
            </a:r>
            <a:endParaRPr lang="pt-PT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767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9D47016-023F-44BD-981C-50E7A10A66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5130D6-E2A9-35BB-89BA-0EA3E6A34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7200"/>
            <a:ext cx="4343400" cy="1929384"/>
          </a:xfrm>
        </p:spPr>
        <p:txBody>
          <a:bodyPr anchor="ctr">
            <a:normAutofit/>
          </a:bodyPr>
          <a:lstStyle/>
          <a:p>
            <a:r>
              <a:rPr lang="pt-PT" sz="4800" b="1">
                <a:latin typeface="Times New Roman" panose="02020603050405020304" pitchFamily="18" charset="0"/>
                <a:cs typeface="Times New Roman" panose="02020603050405020304" pitchFamily="18" charset="0"/>
              </a:rPr>
              <a:t>The Wow! Signal</a:t>
            </a:r>
          </a:p>
        </p:txBody>
      </p:sp>
      <p:sp>
        <p:nvSpPr>
          <p:cNvPr id="19" name="sketchy line">
            <a:extLst>
              <a:ext uri="{FF2B5EF4-FFF2-40B4-BE49-F238E27FC236}">
                <a16:creationId xmlns:a16="http://schemas.microsoft.com/office/drawing/2014/main" id="{6D8B37B0-0682-433E-BC8D-498C04ABD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471415" y="1412748"/>
            <a:ext cx="1554480" cy="18288"/>
          </a:xfrm>
          <a:custGeom>
            <a:avLst/>
            <a:gdLst>
              <a:gd name="csX0" fmla="*/ 0 w 1554480"/>
              <a:gd name="csY0" fmla="*/ 0 h 18288"/>
              <a:gd name="csX1" fmla="*/ 549250 w 1554480"/>
              <a:gd name="csY1" fmla="*/ 0 h 18288"/>
              <a:gd name="csX2" fmla="*/ 1082954 w 1554480"/>
              <a:gd name="csY2" fmla="*/ 0 h 18288"/>
              <a:gd name="csX3" fmla="*/ 1554480 w 1554480"/>
              <a:gd name="csY3" fmla="*/ 0 h 18288"/>
              <a:gd name="csX4" fmla="*/ 1554480 w 1554480"/>
              <a:gd name="csY4" fmla="*/ 18288 h 18288"/>
              <a:gd name="csX5" fmla="*/ 1067410 w 1554480"/>
              <a:gd name="csY5" fmla="*/ 18288 h 18288"/>
              <a:gd name="csX6" fmla="*/ 549250 w 1554480"/>
              <a:gd name="csY6" fmla="*/ 18288 h 18288"/>
              <a:gd name="csX7" fmla="*/ 0 w 1554480"/>
              <a:gd name="csY7" fmla="*/ 18288 h 18288"/>
              <a:gd name="csX8" fmla="*/ 0 w 1554480"/>
              <a:gd name="csY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241F69AD-01E4-EA7A-6F9B-8AA67213B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3456" y="711262"/>
            <a:ext cx="6007608" cy="1929384"/>
          </a:xfrm>
        </p:spPr>
        <p:txBody>
          <a:bodyPr anchor="ctr">
            <a:normAutofit fontScale="77500" lnSpcReduction="20000"/>
          </a:bodyPr>
          <a:lstStyle/>
          <a:p>
            <a:pPr marL="0" indent="0" algn="just">
              <a:lnSpc>
                <a:spcPct val="170000"/>
              </a:lnSpc>
              <a:buNone/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Wow! Signal was caused by a sudden brightening of the hydrogen line in the clouds triggered by a strong transient radiation source, such as a magnetar flare or a soft gamma repeater (Mendez et., 2024). </a:t>
            </a:r>
          </a:p>
          <a:p>
            <a:pPr marL="0" indent="0" algn="just">
              <a:lnSpc>
                <a:spcPct val="170000"/>
              </a:lnSpc>
              <a:buNone/>
            </a:pP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 descr="A diagram of a cloud with a light beam and a few rays&#10;&#10;AI-generated content may be incorrect.">
            <a:extLst>
              <a:ext uri="{FF2B5EF4-FFF2-40B4-BE49-F238E27FC236}">
                <a16:creationId xmlns:a16="http://schemas.microsoft.com/office/drawing/2014/main" id="{1B2979EF-78C8-518B-7D29-7F2D142B9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33642"/>
            <a:ext cx="5766677" cy="2768005"/>
          </a:xfrm>
          <a:prstGeom prst="rect">
            <a:avLst/>
          </a:prstGeom>
        </p:spPr>
      </p:pic>
      <p:pic>
        <p:nvPicPr>
          <p:cNvPr id="5" name="Content Placeholder 4" descr="A screenshot of a data&#10;&#10;AI-generated content may be incorrect.">
            <a:extLst>
              <a:ext uri="{FF2B5EF4-FFF2-40B4-BE49-F238E27FC236}">
                <a16:creationId xmlns:a16="http://schemas.microsoft.com/office/drawing/2014/main" id="{4A09C059-A9EF-F95E-3B62-033578D3C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9957" y="3544186"/>
            <a:ext cx="6338995" cy="2757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601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satellite dish with a blue light coming out of it&#10;&#10;AI-generated content may be incorrect.">
            <a:extLst>
              <a:ext uri="{FF2B5EF4-FFF2-40B4-BE49-F238E27FC236}">
                <a16:creationId xmlns:a16="http://schemas.microsoft.com/office/drawing/2014/main" id="{F165DF43-B6BF-2BC7-5875-8896ABCFDA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429" r="5972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1593D2-79C8-90BD-D280-96FCA4809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89" y="0"/>
            <a:ext cx="4318866" cy="1899912"/>
          </a:xfrm>
        </p:spPr>
        <p:txBody>
          <a:bodyPr>
            <a:normAutofit/>
          </a:bodyPr>
          <a:lstStyle/>
          <a:p>
            <a:r>
              <a:rPr lang="pt-PT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Why</a:t>
            </a:r>
            <a:r>
              <a:rPr lang="pt-PT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Radio?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3A3C88F0-E014-C6D7-8787-EF3A7D13F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391" y="2130746"/>
            <a:ext cx="4948604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Distinct from nature: </a:t>
            </a:r>
            <a:r>
              <a:rPr lang="en-US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coherent radio signatures (e.g., narrowband, ~Hz resolution, precisely drifting tones) are rare in natural astrophysical sources.</a:t>
            </a:r>
          </a:p>
          <a:p>
            <a:pPr lvl="0"/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en-US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Favorable propagation: </a:t>
            </a:r>
            <a:r>
              <a:rPr lang="en-US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signals in the radio window (~1–10 GHz) transverse interstellar medium with comparatively low attenuation and scattering.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Information-rich: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radio photons can carry high-bit-rate information across vast distances.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Energy-efficient: </a:t>
            </a:r>
            <a:r>
              <a:rPr lang="en-US" alt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radio waves are cheap to generate; high ERP is achievable with modest transmitter power and antenna gain.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32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18414D-1626-4996-AACB-23D3DE45B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834CE1-FC77-B902-5093-C5ACEAA8C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412" y="993068"/>
            <a:ext cx="3603492" cy="1338982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60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Different windows</a:t>
            </a:r>
          </a:p>
        </p:txBody>
      </p:sp>
      <p:pic>
        <p:nvPicPr>
          <p:cNvPr id="7" name="Picture 6" descr="A satellite dish in a desert&#10;&#10;AI-generated content may be incorrect.">
            <a:extLst>
              <a:ext uri="{FF2B5EF4-FFF2-40B4-BE49-F238E27FC236}">
                <a16:creationId xmlns:a16="http://schemas.microsoft.com/office/drawing/2014/main" id="{50D26C2D-CADC-E3F0-DFE3-918B3CC729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3" r="2" b="2"/>
          <a:stretch>
            <a:fillRect/>
          </a:stretch>
        </p:blipFill>
        <p:spPr>
          <a:xfrm>
            <a:off x="5733089" y="115192"/>
            <a:ext cx="6317456" cy="3131862"/>
          </a:xfrm>
          <a:prstGeom prst="rect">
            <a:avLst/>
          </a:prstGeom>
        </p:spPr>
      </p:pic>
      <p:pic>
        <p:nvPicPr>
          <p:cNvPr id="5" name="Picture 4" descr="A red laser shooting the earth&#10;&#10;AI-generated content may be incorrect.">
            <a:extLst>
              <a:ext uri="{FF2B5EF4-FFF2-40B4-BE49-F238E27FC236}">
                <a16:creationId xmlns:a16="http://schemas.microsoft.com/office/drawing/2014/main" id="{3C41C220-304E-D0A8-7E59-EFB491A35A8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510" r="-1" b="9673"/>
          <a:stretch>
            <a:fillRect/>
          </a:stretch>
        </p:blipFill>
        <p:spPr>
          <a:xfrm>
            <a:off x="5748338" y="3209924"/>
            <a:ext cx="6286959" cy="353288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A9243D-8FC3-4B36-874B-55906B03F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428875" y="3209925"/>
            <a:ext cx="9763125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close-up of a list of energy sources&#10;&#10;AI-generated content may be incorrect.">
            <a:extLst>
              <a:ext uri="{FF2B5EF4-FFF2-40B4-BE49-F238E27FC236}">
                <a16:creationId xmlns:a16="http://schemas.microsoft.com/office/drawing/2014/main" id="{8F8A383D-A32A-2E1B-06A3-8D2F8F5E5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05" y="3209923"/>
            <a:ext cx="6443662" cy="31791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2FCCA4-D0D6-F05B-7D71-5C7A318B6B24}"/>
              </a:ext>
            </a:extLst>
          </p:cNvPr>
          <p:cNvSpPr txBox="1"/>
          <p:nvPr/>
        </p:nvSpPr>
        <p:spPr>
          <a:xfrm>
            <a:off x="870332" y="6422834"/>
            <a:ext cx="31728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PT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Lacki</a:t>
            </a:r>
            <a:r>
              <a:rPr lang="pt-PT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pt-PT" sz="1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DiKerby</a:t>
            </a:r>
            <a:r>
              <a:rPr lang="pt-PT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2025)</a:t>
            </a:r>
          </a:p>
        </p:txBody>
      </p:sp>
    </p:spTree>
    <p:extLst>
      <p:ext uri="{BB962C8B-B14F-4D97-AF65-F5344CB8AC3E}">
        <p14:creationId xmlns:p14="http://schemas.microsoft.com/office/powerpoint/2010/main" val="1887300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28BE41F4-9A2D-AD0C-7359-2CF98DCED8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91579" y="0"/>
            <a:ext cx="722345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rgbClr val="001D3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Types of Civilizations</a:t>
            </a:r>
            <a:endParaRPr kumimoji="0" lang="en-US" altLang="en-US" sz="6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4A924AA-F7D9-3E97-97EB-0B79888636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8375" y="1060712"/>
            <a:ext cx="5937172" cy="6028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71415" rIns="0" bIns="14283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Type I: Planetary Civilization (10</a:t>
            </a:r>
            <a:r>
              <a:rPr kumimoji="0" lang="en-US" altLang="en-US" sz="20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16 </a:t>
            </a:r>
            <a:r>
              <a:rPr kumimoji="0" lang="en-US" altLang="en-US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Harnesses all available energy on its home planet, such as solar, wind, and geothermal power. 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Type II: Stellar Civilization (10</a:t>
            </a:r>
            <a:r>
              <a:rPr kumimoji="0" lang="en-US" altLang="en-US" sz="20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kumimoji="0" lang="en-US" altLang="en-US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Harnesses the total energy output of its host star, possibly using structures like Dyson spheres. 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Type III: Galactic Civilization (10</a:t>
            </a:r>
            <a:r>
              <a:rPr kumimoji="0" lang="en-US" altLang="en-US" sz="2000" b="1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36 </a:t>
            </a:r>
            <a:r>
              <a:rPr kumimoji="0" lang="en-US" altLang="en-US" sz="2000" b="1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W)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1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Harnesses the energy of its entire host galaxy, potentially by controlling </a:t>
            </a:r>
            <a:r>
              <a:rPr lang="en-US" altLang="en-US" sz="2000" u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supermassive black holes.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 descr="A mathematical equation with numbers and symbols&#10;&#10;AI-generated content may be incorrect.">
            <a:extLst>
              <a:ext uri="{FF2B5EF4-FFF2-40B4-BE49-F238E27FC236}">
                <a16:creationId xmlns:a16="http://schemas.microsoft.com/office/drawing/2014/main" id="{F326A3B7-57E9-B22F-F067-2BBB93BEF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7004" y="1276333"/>
            <a:ext cx="2209800" cy="965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BF36A6-991E-2AB0-112E-50F1F9680C15}"/>
              </a:ext>
            </a:extLst>
          </p:cNvPr>
          <p:cNvSpPr txBox="1"/>
          <p:nvPr/>
        </p:nvSpPr>
        <p:spPr>
          <a:xfrm>
            <a:off x="9441973" y="1574267"/>
            <a:ext cx="2451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Earth</a:t>
            </a:r>
            <a:r>
              <a:rPr lang="pt-PT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, K = </a:t>
            </a:r>
            <a:r>
              <a:rPr lang="pt-PT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~0.7276</a:t>
            </a:r>
            <a:r>
              <a:rPr lang="pt-PT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11" name="Picture 10" descr="A graph showing the growth of nuclear fusion&#10;&#10;AI-generated content may be incorrect.">
            <a:extLst>
              <a:ext uri="{FF2B5EF4-FFF2-40B4-BE49-F238E27FC236}">
                <a16:creationId xmlns:a16="http://schemas.microsoft.com/office/drawing/2014/main" id="{3BF6B885-08A7-26BA-6B2B-21C6BBF56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305" y="2362447"/>
            <a:ext cx="6096000" cy="405496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2CCA45-2314-184D-9C10-9263A925DE67}"/>
              </a:ext>
            </a:extLst>
          </p:cNvPr>
          <p:cNvSpPr txBox="1"/>
          <p:nvPr/>
        </p:nvSpPr>
        <p:spPr>
          <a:xfrm>
            <a:off x="7359267" y="6417416"/>
            <a:ext cx="2255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P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Zhang</a:t>
            </a:r>
            <a:r>
              <a:rPr lang="pt-P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pt-P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al., 2023)</a:t>
            </a:r>
          </a:p>
        </p:txBody>
      </p:sp>
    </p:spTree>
    <p:extLst>
      <p:ext uri="{BB962C8B-B14F-4D97-AF65-F5344CB8AC3E}">
        <p14:creationId xmlns:p14="http://schemas.microsoft.com/office/powerpoint/2010/main" val="605316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Did We Really Find Dyson Spheres?"/>
          <p:cNvSpPr txBox="1">
            <a:spLocks noGrp="1"/>
          </p:cNvSpPr>
          <p:nvPr>
            <p:ph type="title"/>
          </p:nvPr>
        </p:nvSpPr>
        <p:spPr>
          <a:xfrm>
            <a:off x="323948" y="106188"/>
            <a:ext cx="8804077" cy="75779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rgbClr val="942192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rPr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Did We Really Find Dyson Spheres?</a:t>
            </a:r>
          </a:p>
        </p:txBody>
      </p:sp>
      <p:pic>
        <p:nvPicPr>
          <p:cNvPr id="172" name="pasted-movie.png" descr="pasted-movi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1307" y="209550"/>
            <a:ext cx="2305502" cy="7175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0000">
            <a:off x="6409789" y="1194153"/>
            <a:ext cx="2222501" cy="356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00000">
            <a:off x="461027" y="1288169"/>
            <a:ext cx="4499244" cy="3632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00000">
            <a:off x="1865462" y="2510318"/>
            <a:ext cx="5721051" cy="36322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00000">
            <a:off x="8983214" y="2688143"/>
            <a:ext cx="2419351" cy="327660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B89590-0128-71AB-7E80-ECFB35DF8A5B}"/>
              </a:ext>
            </a:extLst>
          </p:cNvPr>
          <p:cNvSpPr txBox="1"/>
          <p:nvPr/>
        </p:nvSpPr>
        <p:spPr>
          <a:xfrm>
            <a:off x="179837" y="6256939"/>
            <a:ext cx="284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Credit</a:t>
            </a:r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</a:t>
            </a:r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al., 2025)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animBg="1" advAuto="0"/>
      <p:bldP spid="174" grpId="0" animBg="1" advAuto="0"/>
      <p:bldP spid="175" grpId="0" animBg="1" advAuto="0"/>
      <p:bldP spid="176" grpId="0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here are no Aliens on the star!"/>
          <p:cNvSpPr txBox="1">
            <a:spLocks noGrp="1"/>
          </p:cNvSpPr>
          <p:nvPr>
            <p:ph type="title"/>
          </p:nvPr>
        </p:nvSpPr>
        <p:spPr>
          <a:xfrm>
            <a:off x="972449" y="0"/>
            <a:ext cx="7254677" cy="8858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42192"/>
                </a:solidFill>
                <a:latin typeface="Optima"/>
                <a:ea typeface="Optima"/>
                <a:cs typeface="Optima"/>
                <a:sym typeface="Optima"/>
              </a:defRPr>
            </a:lvl1pPr>
          </a:lstStyle>
          <a:p>
            <a:r>
              <a:rPr lang="en-GB" dirty="0"/>
              <a:t>So, no ETs?</a:t>
            </a:r>
            <a:endParaRPr dirty="0"/>
          </a:p>
        </p:txBody>
      </p:sp>
      <p:pic>
        <p:nvPicPr>
          <p:cNvPr id="196" name="3rd_page_3min.png" descr="3rd_page_3m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5943" y="976264"/>
            <a:ext cx="6529469" cy="4352979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The mid-infrared light once thought to be the ET’s industrial waste heat, are actually from a nearby Hot, Dust-Obscured Galaxy (Hot DOG)."/>
          <p:cNvSpPr txBox="1"/>
          <p:nvPr/>
        </p:nvSpPr>
        <p:spPr>
          <a:xfrm>
            <a:off x="346977" y="5572935"/>
            <a:ext cx="4346209" cy="941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>
            <a:noAutofit/>
          </a:bodyPr>
          <a:lstStyle/>
          <a:p>
            <a:pPr>
              <a:defRPr>
                <a:latin typeface="Optima"/>
                <a:ea typeface="Optima"/>
                <a:cs typeface="Optima"/>
                <a:sym typeface="Optima"/>
              </a:defRPr>
            </a:pP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mid-infrared light once thought to be the ET’s industrial waste heat,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actually from 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nearby Hot, Dust-Obscured Galaxy (</a:t>
            </a:r>
            <a:r>
              <a:rPr sz="2000" b="1" dirty="0">
                <a:solidFill>
                  <a:srgbClr val="94219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Hot DOG</a:t>
            </a:r>
            <a:r>
              <a:rPr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19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073" y="455597"/>
            <a:ext cx="3330327" cy="333032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Line Line" descr="Line Line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 rot="11638772">
            <a:off x="3390869" y="2388878"/>
            <a:ext cx="4343410" cy="440293"/>
          </a:xfrm>
          <a:prstGeom prst="rect">
            <a:avLst/>
          </a:prstGeom>
        </p:spPr>
      </p:pic>
      <p:pic>
        <p:nvPicPr>
          <p:cNvPr id="198" name="pasted-movie.png" descr="pasted-mov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41307" y="209550"/>
            <a:ext cx="2305502" cy="7175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Picture 1" descr="A screenshot of a computer screen&#10;&#10;AI-generated content may be incorrect.">
            <a:extLst>
              <a:ext uri="{FF2B5EF4-FFF2-40B4-BE49-F238E27FC236}">
                <a16:creationId xmlns:a16="http://schemas.microsoft.com/office/drawing/2014/main" id="{326E048D-5B81-D120-6465-2C08668D7B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70" r="34261"/>
          <a:stretch>
            <a:fillRect/>
          </a:stretch>
        </p:blipFill>
        <p:spPr>
          <a:xfrm>
            <a:off x="13855" y="3757957"/>
            <a:ext cx="4585933" cy="177524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FA2098-5923-113A-BE62-2DE2A9943035}"/>
              </a:ext>
            </a:extLst>
          </p:cNvPr>
          <p:cNvSpPr txBox="1"/>
          <p:nvPr/>
        </p:nvSpPr>
        <p:spPr>
          <a:xfrm>
            <a:off x="9097007" y="6279118"/>
            <a:ext cx="284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Credit</a:t>
            </a:r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Ren</a:t>
            </a:r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al., 2025)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artoon of a planet with a ball hitting the earth&#10;&#10;AI-generated content may be incorrect.">
            <a:extLst>
              <a:ext uri="{FF2B5EF4-FFF2-40B4-BE49-F238E27FC236}">
                <a16:creationId xmlns:a16="http://schemas.microsoft.com/office/drawing/2014/main" id="{2AB70B16-B64E-FF0B-C659-0A4E5A486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288880"/>
            <a:ext cx="10905066" cy="428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154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large rock in the air&#10;&#10;Description automatically generated">
            <a:extLst>
              <a:ext uri="{FF2B5EF4-FFF2-40B4-BE49-F238E27FC236}">
                <a16:creationId xmlns:a16="http://schemas.microsoft.com/office/drawing/2014/main" id="{694D87B3-C9C1-4174-0195-E52915021A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7430" b="6827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774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atellite dishes in a desert&#10;&#10;Description automatically generated">
            <a:extLst>
              <a:ext uri="{FF2B5EF4-FFF2-40B4-BE49-F238E27FC236}">
                <a16:creationId xmlns:a16="http://schemas.microsoft.com/office/drawing/2014/main" id="{24D85B24-66A4-00B0-848E-73ADA5467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917" y="-96982"/>
            <a:ext cx="12336607" cy="7051964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7C2CB6E-5250-580C-FB8A-C3CEB6E9F1F0}"/>
              </a:ext>
            </a:extLst>
          </p:cNvPr>
          <p:cNvSpPr txBox="1"/>
          <p:nvPr/>
        </p:nvSpPr>
        <p:spPr>
          <a:xfrm>
            <a:off x="407624" y="352540"/>
            <a:ext cx="34262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Listening</a:t>
            </a:r>
          </a:p>
        </p:txBody>
      </p:sp>
    </p:spTree>
    <p:extLst>
      <p:ext uri="{BB962C8B-B14F-4D97-AF65-F5344CB8AC3E}">
        <p14:creationId xmlns:p14="http://schemas.microsoft.com/office/powerpoint/2010/main" val="17191510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satellite orbiting earth in space&#10;&#10;AI-generated content may be incorrect.">
            <a:extLst>
              <a:ext uri="{FF2B5EF4-FFF2-40B4-BE49-F238E27FC236}">
                <a16:creationId xmlns:a16="http://schemas.microsoft.com/office/drawing/2014/main" id="{10F96A00-F678-CCDB-2C20-F9E178CB8A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1"/>
            <a:ext cx="9948232" cy="6878271"/>
          </a:xfrm>
        </p:spPr>
      </p:pic>
      <p:pic>
        <p:nvPicPr>
          <p:cNvPr id="9" name="Picture 8" descr="A collage of a diagram and a chart&#10;&#10;AI-generated content may be incorrect.">
            <a:extLst>
              <a:ext uri="{FF2B5EF4-FFF2-40B4-BE49-F238E27FC236}">
                <a16:creationId xmlns:a16="http://schemas.microsoft.com/office/drawing/2014/main" id="{9473056E-2979-BF73-BBAF-6BF217DC7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770" y="1163064"/>
            <a:ext cx="3325230" cy="52991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F16EDF-49C2-AD16-3CC9-E29D7E1C9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5969"/>
            <a:ext cx="10515600" cy="494191"/>
          </a:xfrm>
        </p:spPr>
        <p:txBody>
          <a:bodyPr>
            <a:noAutofit/>
          </a:bodyPr>
          <a:lstStyle/>
          <a:p>
            <a:r>
              <a:rPr lang="pt-PT" sz="6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Transmitting</a:t>
            </a:r>
            <a:endParaRPr lang="pt-PT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9621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vehicle on the mars&#10;&#10;Description automatically generated">
            <a:extLst>
              <a:ext uri="{FF2B5EF4-FFF2-40B4-BE49-F238E27FC236}">
                <a16:creationId xmlns:a16="http://schemas.microsoft.com/office/drawing/2014/main" id="{C06D44A1-CF0D-4561-7BE8-C1D4188D6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8544" y="-138545"/>
            <a:ext cx="12388908" cy="7148945"/>
          </a:xfrm>
        </p:spPr>
      </p:pic>
      <p:pic>
        <p:nvPicPr>
          <p:cNvPr id="2" name="Content Placeholder 4" descr="A close-up of a vehicle on the mars&#10;&#10;Description automatically generated">
            <a:extLst>
              <a:ext uri="{FF2B5EF4-FFF2-40B4-BE49-F238E27FC236}">
                <a16:creationId xmlns:a16="http://schemas.microsoft.com/office/drawing/2014/main" id="{AA3F501F-9455-4B2C-71E5-A06C95E852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8454" y="-145473"/>
            <a:ext cx="12388908" cy="714894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D9CA0C5-A88E-6E23-7534-BA3A5E793F4F}"/>
              </a:ext>
            </a:extLst>
          </p:cNvPr>
          <p:cNvSpPr txBox="1"/>
          <p:nvPr/>
        </p:nvSpPr>
        <p:spPr>
          <a:xfrm>
            <a:off x="209320" y="209321"/>
            <a:ext cx="33270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</a:t>
            </a:r>
            <a:r>
              <a:rPr lang="pt-PT" sz="6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6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Sampling</a:t>
            </a:r>
            <a:endParaRPr lang="pt-PT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96275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 descr="A solar system with planets and a glowing sphere&#10;&#10;AI-generated content may be incorrect.">
            <a:extLst>
              <a:ext uri="{FF2B5EF4-FFF2-40B4-BE49-F238E27FC236}">
                <a16:creationId xmlns:a16="http://schemas.microsoft.com/office/drawing/2014/main" id="{21342D1F-AF5E-7889-C851-A2B034A325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6588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tx1"/>
              </a:gs>
              <a:gs pos="35000">
                <a:schemeClr val="tx1">
                  <a:alpha val="77000"/>
                </a:schemeClr>
              </a:gs>
              <a:gs pos="19000">
                <a:schemeClr val="tx1">
                  <a:alpha val="38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C4C6669-821D-2504-41FE-EDBC499C7B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658508" y="1437510"/>
            <a:ext cx="3445765" cy="3692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spcAft>
                <a:spcPct val="0"/>
              </a:spcAft>
              <a:buClrTx/>
              <a:buSzTx/>
              <a:tabLst/>
            </a:pPr>
            <a:r>
              <a:rPr lang="en-US" altLang="en-US" sz="5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0" lang="en-US" altLang="en-US" sz="52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ife in our Solar System</a:t>
            </a:r>
          </a:p>
          <a:p>
            <a:pPr marL="0" marR="0" lvl="0" indent="0" fontAlgn="base">
              <a:spcAft>
                <a:spcPct val="0"/>
              </a:spcAft>
              <a:buClrTx/>
              <a:buSzTx/>
              <a:tabLst/>
            </a:pPr>
            <a:endParaRPr kumimoji="0" lang="en-US" altLang="en-US" sz="5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97792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planets and planets&#10;&#10;Description automatically generated with medium confidence">
            <a:extLst>
              <a:ext uri="{FF2B5EF4-FFF2-40B4-BE49-F238E27FC236}">
                <a16:creationId xmlns:a16="http://schemas.microsoft.com/office/drawing/2014/main" id="{84538D93-E6AB-2156-8EE2-5A3739B192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8545" y="-91743"/>
            <a:ext cx="12495457" cy="6949743"/>
          </a:xfrm>
        </p:spPr>
      </p:pic>
    </p:spTree>
    <p:extLst>
      <p:ext uri="{BB962C8B-B14F-4D97-AF65-F5344CB8AC3E}">
        <p14:creationId xmlns:p14="http://schemas.microsoft.com/office/powerpoint/2010/main" val="679140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1243D-6094-B4A0-98F2-31CE73643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sz="6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</a:t>
            </a:r>
            <a:endParaRPr lang="pt-PT" sz="6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Content Placeholder 14" descr="A screenshot of a website&#10;&#10;AI-generated content may be incorrect.">
            <a:extLst>
              <a:ext uri="{FF2B5EF4-FFF2-40B4-BE49-F238E27FC236}">
                <a16:creationId xmlns:a16="http://schemas.microsoft.com/office/drawing/2014/main" id="{6E2EEC96-2409-1EB3-5D32-924C2BFBC1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51851" y="363888"/>
            <a:ext cx="5634375" cy="3506136"/>
          </a:xfrm>
        </p:spPr>
      </p:pic>
      <p:pic>
        <p:nvPicPr>
          <p:cNvPr id="16" name="Content Placeholder 4" descr="A sun and a blue planet&#10;&#10;Description automatically generated with medium confidence">
            <a:extLst>
              <a:ext uri="{FF2B5EF4-FFF2-40B4-BE49-F238E27FC236}">
                <a16:creationId xmlns:a16="http://schemas.microsoft.com/office/drawing/2014/main" id="{259B68B1-0141-3F54-BA17-C5C75C0491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7065" y="3154273"/>
            <a:ext cx="4679441" cy="360124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A384848-2F81-A2C9-150C-98480470DE25}"/>
              </a:ext>
            </a:extLst>
          </p:cNvPr>
          <p:cNvSpPr/>
          <p:nvPr/>
        </p:nvSpPr>
        <p:spPr>
          <a:xfrm>
            <a:off x="4475432" y="323008"/>
            <a:ext cx="5787214" cy="35878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B9348A9-2230-ABF3-99FC-C39271CDA83A}"/>
              </a:ext>
            </a:extLst>
          </p:cNvPr>
          <p:cNvSpPr/>
          <p:nvPr/>
        </p:nvSpPr>
        <p:spPr>
          <a:xfrm>
            <a:off x="7227064" y="3141079"/>
            <a:ext cx="4679441" cy="360124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3649C8B-9879-38FF-3580-9B5710E46552}"/>
              </a:ext>
            </a:extLst>
          </p:cNvPr>
          <p:cNvSpPr/>
          <p:nvPr/>
        </p:nvSpPr>
        <p:spPr>
          <a:xfrm>
            <a:off x="211015" y="1690688"/>
            <a:ext cx="4198861" cy="166247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F8AD50-90A0-49D9-B807-950710281191}"/>
              </a:ext>
            </a:extLst>
          </p:cNvPr>
          <p:cNvSpPr txBox="1"/>
          <p:nvPr/>
        </p:nvSpPr>
        <p:spPr>
          <a:xfrm>
            <a:off x="231328" y="2341720"/>
            <a:ext cx="40101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Evidence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shows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once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long-lived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water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pt-P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once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thicker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warmer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atmosphere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pt-P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Essential bio-elements are present such as C, H, O, N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 —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bulding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block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biomolecules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pt-P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Earth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aids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rhythms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pt-PT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Content Placeholder 4" descr="A space shuttle on a desert&#10;&#10;Description automatically generated with medium confidence">
            <a:extLst>
              <a:ext uri="{FF2B5EF4-FFF2-40B4-BE49-F238E27FC236}">
                <a16:creationId xmlns:a16="http://schemas.microsoft.com/office/drawing/2014/main" id="{7D93E765-8DF4-6BDD-91DF-18FE991E62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1494" y="4354809"/>
            <a:ext cx="3294043" cy="188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36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B8E26-F515-F861-9A06-5E8CF5A70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627" y="166821"/>
            <a:ext cx="2401371" cy="1325563"/>
          </a:xfrm>
        </p:spPr>
        <p:txBody>
          <a:bodyPr/>
          <a:lstStyle/>
          <a:p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Mars</a:t>
            </a:r>
            <a:endParaRPr lang="pt-PT" dirty="0"/>
          </a:p>
        </p:txBody>
      </p:sp>
      <p:pic>
        <p:nvPicPr>
          <p:cNvPr id="5" name="Content Placeholder 4" descr="A close-up of a mars surface&#10;&#10;AI-generated content may be incorrect.">
            <a:extLst>
              <a:ext uri="{FF2B5EF4-FFF2-40B4-BE49-F238E27FC236}">
                <a16:creationId xmlns:a16="http://schemas.microsoft.com/office/drawing/2014/main" id="{7B2A3672-60EB-7BE7-D3B4-98C66616E9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797" y="2690961"/>
            <a:ext cx="5658057" cy="3965278"/>
          </a:xfrm>
        </p:spPr>
      </p:pic>
      <p:pic>
        <p:nvPicPr>
          <p:cNvPr id="7" name="Picture 6" descr="A close-up of a rock&#10;&#10;AI-generated content may be incorrect.">
            <a:extLst>
              <a:ext uri="{FF2B5EF4-FFF2-40B4-BE49-F238E27FC236}">
                <a16:creationId xmlns:a16="http://schemas.microsoft.com/office/drawing/2014/main" id="{E7A9B839-69B1-B0BB-CBBD-CA6190250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602" y="2489200"/>
            <a:ext cx="6197600" cy="43688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0D2E423-0832-A925-96BF-9FB060347B65}"/>
              </a:ext>
            </a:extLst>
          </p:cNvPr>
          <p:cNvSpPr/>
          <p:nvPr/>
        </p:nvSpPr>
        <p:spPr>
          <a:xfrm>
            <a:off x="2950826" y="166821"/>
            <a:ext cx="121186" cy="1619479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31B1FD7-9C04-F487-41B3-CABC31E3648E}"/>
              </a:ext>
            </a:extLst>
          </p:cNvPr>
          <p:cNvSpPr txBox="1"/>
          <p:nvPr/>
        </p:nvSpPr>
        <p:spPr>
          <a:xfrm>
            <a:off x="3411840" y="365125"/>
            <a:ext cx="83101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Perseverance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found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organic-carbon-bearing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mudstones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iron-phosphate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(vivianite)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iron-sulfide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greigite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285750" indent="-285750">
              <a:buFont typeface="Wingdings" pitchFamily="2" charset="2"/>
              <a:buChar char="Ø"/>
            </a:pPr>
            <a:endParaRPr lang="pt-P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These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minerals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formed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through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low-temperature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redox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reactions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involving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organic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matter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after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sediments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deposited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pt-PT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Earth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needed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further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pt-PT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3679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17633C9-C6DF-2AA1-ADB4-9B00CE216A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527800" y="448721"/>
            <a:ext cx="4713997" cy="12256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spcAft>
                <a:spcPct val="0"/>
              </a:spcAft>
              <a:buClrTx/>
              <a:buSzTx/>
              <a:tabLst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Europa</a:t>
            </a:r>
          </a:p>
          <a:p>
            <a:pPr marL="0" marR="0" lvl="0" indent="0" fontAlgn="base">
              <a:spcAft>
                <a:spcPct val="0"/>
              </a:spcAft>
              <a:buClrTx/>
              <a:buSzTx/>
              <a:tabLst/>
            </a:pPr>
            <a:endParaRPr kumimoji="0" lang="en-US" altLang="en-US" sz="3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pic>
        <p:nvPicPr>
          <p:cNvPr id="6" name="Content Placeholder 5" descr="A close-up of a planet&#10;&#10;AI-generated content may be incorrect.">
            <a:extLst>
              <a:ext uri="{FF2B5EF4-FFF2-40B4-BE49-F238E27FC236}">
                <a16:creationId xmlns:a16="http://schemas.microsoft.com/office/drawing/2014/main" id="{73101084-E92C-6FAF-3BDE-B5A016AFD5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504" r="8184"/>
          <a:stretch>
            <a:fillRect/>
          </a:stretch>
        </p:blipFill>
        <p:spPr>
          <a:xfrm>
            <a:off x="-2346" y="1419575"/>
            <a:ext cx="5666547" cy="40188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9090451C-C1B6-C76D-2ABA-197D54A05C1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68738" y="1960550"/>
            <a:ext cx="4918725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0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Tidal forces squeeze and heat Europa’s interior allowing liquid water to exist.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2000" b="0" i="0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Europa’s subsurface oceans are thought to contain twice as much water as all of Earth’s oceans combined.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en-US" altLang="en-US" sz="2000" b="0" i="0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en-US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Measurements of magnetic field suggest salt water, hinting contact with rocky seabed — potential source of life-giving energy. </a:t>
            </a:r>
            <a:endParaRPr kumimoji="0" lang="en-US" altLang="en-US" sz="2000" b="0" i="0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1500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large machine in a factory&#10;&#10;AI-generated content may be incorrect.">
            <a:extLst>
              <a:ext uri="{FF2B5EF4-FFF2-40B4-BE49-F238E27FC236}">
                <a16:creationId xmlns:a16="http://schemas.microsoft.com/office/drawing/2014/main" id="{8A80E399-903E-1EA4-4881-480B4222D9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69" r="27572" b="-2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B466BB-7282-94F1-DF84-03D773E44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pt-PT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Nasa</a:t>
            </a:r>
            <a:r>
              <a:rPr lang="pt-P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Europa Clipper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FA3AE01F-764B-1993-13C0-F9D0D66F27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629619" y="2522861"/>
            <a:ext cx="6444868" cy="401014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Ice-penetrating radar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Maps Europa’s ice and possible internal lakes.</a:t>
            </a: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Europa Clipper Magnetometer  + Plasma Instrument for Magnetic Sounding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Measure magnetic properties to provide strong evidence of a subsurface ocean; help determine the depth of the icy shell and ocean.</a:t>
            </a: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Europa Thermal Emission Imaging System + Europa Imaging System (EIS)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Two camera sets at different wavelengths to map the surface and search for plumes.</a:t>
            </a: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Surface Dust </a:t>
            </a:r>
            <a:r>
              <a:rPr kumimoji="0" lang="en-US" altLang="en-US" sz="1400" b="1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Analyser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Detects small particles ejected from Europa that could trace potential plumes.</a:t>
            </a:r>
          </a:p>
          <a:p>
            <a:pPr marR="0" lvl="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Europa-UVS, MISE, MASPEX (</a:t>
            </a:r>
            <a:r>
              <a:rPr lang="en-US" alt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spectrometers)</a:t>
            </a:r>
            <a:r>
              <a:rPr kumimoji="0" lang="en-US" altLang="en-US" sz="14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Measure the composition of Europa’s surface and atmosphere to infer the makeup of its hidden ocean.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BD80017A-AA8F-A5C1-15A1-C2B25FC09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513" y="6394502"/>
            <a:ext cx="319489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1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Image: NASA/JPL-Caltech</a:t>
            </a:r>
            <a:endParaRPr kumimoji="0" lang="en-US" altLang="en-US" sz="1800" b="1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349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78A0A6B-5775-6745-AC24-7DB4E8E170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95400" y="669925"/>
            <a:ext cx="4800600" cy="132556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fontAlgn="base">
              <a:spcAft>
                <a:spcPct val="0"/>
              </a:spcAft>
              <a:buClrTx/>
              <a:buSzTx/>
              <a:tabLst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Enceladus</a:t>
            </a:r>
          </a:p>
          <a:p>
            <a:pPr marL="0" marR="0" lvl="0" indent="0" fontAlgn="base">
              <a:spcAft>
                <a:spcPct val="0"/>
              </a:spcAft>
              <a:buClrTx/>
              <a:buSzTx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2026340"/>
            <a:ext cx="609599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2">
            <a:extLst>
              <a:ext uri="{FF2B5EF4-FFF2-40B4-BE49-F238E27FC236}">
                <a16:creationId xmlns:a16="http://schemas.microsoft.com/office/drawing/2014/main" id="{31633ACB-1756-953C-D5E7-3F9068011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2321884"/>
            <a:ext cx="4800600" cy="371157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 fontScale="92500" lnSpcReduction="10000"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171450" marR="0" lvl="0" indent="-342900" eaLnBrk="1" fontAlgn="base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en-US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outh pole is covered in a series of fissures through which plumes of water have been observed shooting up into space.</a:t>
            </a:r>
          </a:p>
          <a:p>
            <a:pPr marL="171450" marR="0" lvl="0" indent="-342900" eaLnBrk="1" fontAlgn="base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en-US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Cassini flew thorough Enceladus plumes several times between 2007–2015 to </a:t>
            </a:r>
            <a:r>
              <a:rPr lang="en-US" alt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analyse</a:t>
            </a:r>
            <a:r>
              <a:rPr lang="en-US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water composition (phosphorus).</a:t>
            </a:r>
          </a:p>
          <a:p>
            <a:pPr marL="171450" marR="0" lvl="0" indent="-342900" eaLnBrk="1" fontAlgn="base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en-US" alt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Enceladus Life Finder was proposed to investigate habitability and internal ocean.</a:t>
            </a:r>
          </a:p>
          <a:p>
            <a:pPr marR="0" lvl="0" eaLnBrk="1" fontAlgn="base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+mn-lt"/>
            </a:endParaRPr>
          </a:p>
        </p:txBody>
      </p:sp>
      <p:pic>
        <p:nvPicPr>
          <p:cNvPr id="11" name="Picture 10" descr="A screenshot of a text&#10;&#10;AI-generated content may be incorrect.">
            <a:extLst>
              <a:ext uri="{FF2B5EF4-FFF2-40B4-BE49-F238E27FC236}">
                <a16:creationId xmlns:a16="http://schemas.microsoft.com/office/drawing/2014/main" id="{E6BCD239-0A30-3E13-2807-06F640550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413" y="3543213"/>
            <a:ext cx="3982919" cy="317749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C87417AF-190E-4D6E-AFA6-7D3E84B0B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1603" y="182859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close-up of a planet&#10;&#10;AI-generated content may be incorrect.">
            <a:extLst>
              <a:ext uri="{FF2B5EF4-FFF2-40B4-BE49-F238E27FC236}">
                <a16:creationId xmlns:a16="http://schemas.microsoft.com/office/drawing/2014/main" id="{1251EAB3-38B5-9504-77A3-EDD3565267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5681" r="-1" b="-1"/>
          <a:stretch>
            <a:fillRect/>
          </a:stretch>
        </p:blipFill>
        <p:spPr>
          <a:xfrm>
            <a:off x="6431603" y="204410"/>
            <a:ext cx="3996260" cy="313439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80B30ED8-273E-4C07-8568-2FE5CC5C48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25071" y="3543213"/>
            <a:ext cx="3996261" cy="317749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463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07188E2-2A96-62F7-D012-915D180E42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527800" y="448721"/>
            <a:ext cx="4713997" cy="12256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60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Venus</a:t>
            </a: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38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Content Placeholder 5" descr="A white planet in space&#10;&#10;AI-generated content may be incorrect.">
            <a:extLst>
              <a:ext uri="{FF2B5EF4-FFF2-40B4-BE49-F238E27FC236}">
                <a16:creationId xmlns:a16="http://schemas.microsoft.com/office/drawing/2014/main" id="{8C27DD31-113E-CAE3-8CBD-023B3A698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428" y="80655"/>
            <a:ext cx="5666547" cy="3187431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609ACB2-729D-BD8D-8806-CA790F96F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7800" y="1909192"/>
            <a:ext cx="4713997" cy="364771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hottest planet surface in the solar system (470 degree Celsius).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Fifty-four times more dense than Earth’s — it is the densest terrestrial atmosphere in the solar system.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atmospheric pressure on the surface is ~ 92 bar.</a:t>
            </a:r>
          </a:p>
          <a:p>
            <a:pPr>
              <a:buFont typeface="Wingdings" pitchFamily="2" charset="2"/>
              <a:buChar char="Ø"/>
            </a:pP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2020 scientists detected Phosphine in the clouds on Venus, using JCMT in Hawaii and ALMA in Chile.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527800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675D92E-DBFA-9F2C-3302-A2235A42F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28" y="3310545"/>
            <a:ext cx="6095593" cy="336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864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different colors and numbers&#10;&#10;Description automatically generated">
            <a:extLst>
              <a:ext uri="{FF2B5EF4-FFF2-40B4-BE49-F238E27FC236}">
                <a16:creationId xmlns:a16="http://schemas.microsoft.com/office/drawing/2014/main" id="{D39C12B1-1BD3-85B6-2A76-59023D90F3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290115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aph of light and light&#10;&#10;AI-generated content may be incorrect.">
            <a:extLst>
              <a:ext uri="{FF2B5EF4-FFF2-40B4-BE49-F238E27FC236}">
                <a16:creationId xmlns:a16="http://schemas.microsoft.com/office/drawing/2014/main" id="{D726373B-09E9-0B58-8782-82CCC494E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113" y="230528"/>
            <a:ext cx="10443991" cy="639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2028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7BC70B45-DA83-5A4B-DC51-F3C10AE212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39697"/>
          </a:xfrm>
        </p:spPr>
      </p:pic>
    </p:spTree>
    <p:extLst>
      <p:ext uri="{BB962C8B-B14F-4D97-AF65-F5344CB8AC3E}">
        <p14:creationId xmlns:p14="http://schemas.microsoft.com/office/powerpoint/2010/main" val="28997939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space shuttle&#10;&#10;Description automatically generated">
            <a:extLst>
              <a:ext uri="{FF2B5EF4-FFF2-40B4-BE49-F238E27FC236}">
                <a16:creationId xmlns:a16="http://schemas.microsoft.com/office/drawing/2014/main" id="{38562B38-EF9C-0140-F62C-8BD9BF4502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24690" y="-166255"/>
            <a:ext cx="12455236" cy="7054228"/>
          </a:xfrm>
        </p:spPr>
      </p:pic>
    </p:spTree>
    <p:extLst>
      <p:ext uri="{BB962C8B-B14F-4D97-AF65-F5344CB8AC3E}">
        <p14:creationId xmlns:p14="http://schemas.microsoft.com/office/powerpoint/2010/main" val="14751488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9826F-686F-F72F-6FB8-08F86FF2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8389" y="343737"/>
            <a:ext cx="6911369" cy="1046602"/>
          </a:xfrm>
        </p:spPr>
        <p:txBody>
          <a:bodyPr anchor="b">
            <a:noAutofit/>
          </a:bodyPr>
          <a:lstStyle/>
          <a:p>
            <a:r>
              <a:rPr lang="pt-P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Radial </a:t>
            </a:r>
            <a:r>
              <a:rPr lang="pt-PT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velocity</a:t>
            </a:r>
            <a:r>
              <a:rPr lang="pt-P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pt-PT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(1140)</a:t>
            </a:r>
          </a:p>
        </p:txBody>
      </p:sp>
      <p:pic>
        <p:nvPicPr>
          <p:cNvPr id="4" name="radial_velocity">
            <a:hlinkClick r:id="" action="ppaction://media"/>
            <a:extLst>
              <a:ext uri="{FF2B5EF4-FFF2-40B4-BE49-F238E27FC236}">
                <a16:creationId xmlns:a16="http://schemas.microsoft.com/office/drawing/2014/main" id="{DDB19133-05A4-5CDE-64DA-9D41990E109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16544" y="2086519"/>
            <a:ext cx="7266216" cy="4087244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1C49F18-8757-4E87-5C2E-9D6D7B82B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5025" y="6737718"/>
            <a:ext cx="12207200" cy="123363"/>
            <a:chOff x="-5025" y="6737718"/>
            <a:chExt cx="12207200" cy="12336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5C84D91-E5BF-B919-ACEF-4A25262CEE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 flipH="1">
              <a:off x="6036894" y="695800"/>
              <a:ext cx="123362" cy="12207199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D889E38-27CA-E23F-B646-8D7B4BB17D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176406" y="3835311"/>
              <a:ext cx="123362" cy="5928176"/>
            </a:xfrm>
            <a:prstGeom prst="rect">
              <a:avLst/>
            </a:prstGeom>
            <a:gradFill>
              <a:gsLst>
                <a:gs pos="19000">
                  <a:schemeClr val="accent5"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A screenshot of a news article&#10;&#10;AI-generated content may be incorrect.">
            <a:extLst>
              <a:ext uri="{FF2B5EF4-FFF2-40B4-BE49-F238E27FC236}">
                <a16:creationId xmlns:a16="http://schemas.microsoft.com/office/drawing/2014/main" id="{01DC1ACB-059D-52D6-2F8E-63AC99E234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4289" y="2332399"/>
            <a:ext cx="4361815" cy="3012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48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9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057022-D11E-5231-DB63-D861BDA73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 Method (4446)</a:t>
            </a:r>
          </a:p>
        </p:txBody>
      </p:sp>
      <p:pic>
        <p:nvPicPr>
          <p:cNvPr id="4" name="transit_method_single_planet" descr="A yellow circle with a black circle in the middle&#10;&#10;AI-generated content may be incorrect.">
            <a:hlinkClick r:id="" action="ppaction://media"/>
            <a:extLst>
              <a:ext uri="{FF2B5EF4-FFF2-40B4-BE49-F238E27FC236}">
                <a16:creationId xmlns:a16="http://schemas.microsoft.com/office/drawing/2014/main" id="{7E1B3D9A-E1C9-7F12-3FFD-E3F7D953941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6939" y="1664210"/>
            <a:ext cx="8538121" cy="4802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80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9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2D55159-71E4-5325-6342-B8FD0DE3DD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56532" y="643467"/>
            <a:ext cx="11210925" cy="74483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fontAlgn="base"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0" u="none" strike="noStrike" kern="1200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Direct imaging (87)</a:t>
            </a:r>
            <a:endParaRPr kumimoji="0" lang="en-US" altLang="en-US" sz="3200" b="0" i="0" u="none" strike="noStrike" kern="1200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direct_imaging">
            <a:hlinkClick r:id="" action="ppaction://media"/>
            <a:extLst>
              <a:ext uri="{FF2B5EF4-FFF2-40B4-BE49-F238E27FC236}">
                <a16:creationId xmlns:a16="http://schemas.microsoft.com/office/drawing/2014/main" id="{107AF3F8-174C-DD54-C7CD-E53FE4C2469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9011" y="1620143"/>
            <a:ext cx="8733977" cy="491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2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D87C6D-3615-452E-1830-2E3985797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Gravitational Microlensing (253)</a:t>
            </a:r>
          </a:p>
        </p:txBody>
      </p:sp>
      <p:pic>
        <p:nvPicPr>
          <p:cNvPr id="4" name="gravitational_microlensing">
            <a:hlinkClick r:id="" action="ppaction://media"/>
            <a:extLst>
              <a:ext uri="{FF2B5EF4-FFF2-40B4-BE49-F238E27FC236}">
                <a16:creationId xmlns:a16="http://schemas.microsoft.com/office/drawing/2014/main" id="{39836420-381F-F68B-25C1-11CD2BE353FE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89840" y="1686244"/>
            <a:ext cx="8812319" cy="495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34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8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75E711-FE05-1647-0956-50C37DDB1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Astrometry (5)</a:t>
            </a:r>
          </a:p>
        </p:txBody>
      </p:sp>
      <p:pic>
        <p:nvPicPr>
          <p:cNvPr id="4" name="astrometry">
            <a:hlinkClick r:id="" action="ppaction://media"/>
            <a:extLst>
              <a:ext uri="{FF2B5EF4-FFF2-40B4-BE49-F238E27FC236}">
                <a16:creationId xmlns:a16="http://schemas.microsoft.com/office/drawing/2014/main" id="{4ACB4410-5FA4-293F-641A-E46581B385B7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2591" y="1631160"/>
            <a:ext cx="8831905" cy="496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7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0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59DD027-9E44-298F-51BB-28920BE43B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9" r="-1" b="-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696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hand turning a knob on a radio&#10;&#10;AI-generated content may be incorrect.">
            <a:extLst>
              <a:ext uri="{FF2B5EF4-FFF2-40B4-BE49-F238E27FC236}">
                <a16:creationId xmlns:a16="http://schemas.microsoft.com/office/drawing/2014/main" id="{1584B146-A630-B34D-4963-B0880E41B3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3258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document&#10;&#10;AI-generated content may be incorrect.">
            <a:extLst>
              <a:ext uri="{FF2B5EF4-FFF2-40B4-BE49-F238E27FC236}">
                <a16:creationId xmlns:a16="http://schemas.microsoft.com/office/drawing/2014/main" id="{8C737237-6944-A6C5-D0B5-6FFAAABCC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2" b="8324"/>
          <a:stretch>
            <a:fillRect/>
          </a:stretch>
        </p:blipFill>
        <p:spPr>
          <a:xfrm>
            <a:off x="144445" y="0"/>
            <a:ext cx="6012911" cy="31971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4570C8-E733-4781-D887-159F14B02E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14868"/>
          <a:stretch>
            <a:fillRect/>
          </a:stretch>
        </p:blipFill>
        <p:spPr>
          <a:xfrm>
            <a:off x="165320" y="3518863"/>
            <a:ext cx="6137543" cy="30174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90EF64-1B67-1FC4-E6A1-99F3A88F9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7822" y="88839"/>
            <a:ext cx="5737778" cy="240526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445947-7982-DB9F-5756-1428FF5E4D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9347" y="2582938"/>
            <a:ext cx="5736253" cy="12997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B882EDD-A90B-8330-DFED-0F7B91F0D7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7822" y="3921672"/>
            <a:ext cx="5788233" cy="16742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F1E0D1-57EA-5C99-69DD-226EC1F71A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7822" y="5642113"/>
            <a:ext cx="5840215" cy="112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055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-up of a document&#10;&#10;AI-generated content may be incorrect.">
            <a:extLst>
              <a:ext uri="{FF2B5EF4-FFF2-40B4-BE49-F238E27FC236}">
                <a16:creationId xmlns:a16="http://schemas.microsoft.com/office/drawing/2014/main" id="{8C737237-6944-A6C5-D0B5-6FFAAABCC9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035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820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 descr="A large satellite dish in a field&#10;&#10;AI-generated content may be incorrect.">
            <a:extLst>
              <a:ext uri="{FF2B5EF4-FFF2-40B4-BE49-F238E27FC236}">
                <a16:creationId xmlns:a16="http://schemas.microsoft.com/office/drawing/2014/main" id="{E695B5F1-1BDF-4175-D5F2-A77C3924FD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8" r="21204"/>
          <a:stretch>
            <a:fillRect/>
          </a:stretch>
        </p:blipFill>
        <p:spPr>
          <a:xfrm>
            <a:off x="191086" y="171715"/>
            <a:ext cx="5813197" cy="6129087"/>
          </a:xfrm>
          <a:prstGeom prst="rect">
            <a:avLst/>
          </a:prstGeom>
        </p:spPr>
      </p:pic>
      <p:pic>
        <p:nvPicPr>
          <p:cNvPr id="13" name="Content Placeholder 12" descr="A large white dome with a blue sky&#10;&#10;AI-generated content may be incorrect.">
            <a:extLst>
              <a:ext uri="{FF2B5EF4-FFF2-40B4-BE49-F238E27FC236}">
                <a16:creationId xmlns:a16="http://schemas.microsoft.com/office/drawing/2014/main" id="{07DA9FB7-05C5-56F5-AC50-B25B87E2B6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29266"/>
          <a:stretch>
            <a:fillRect/>
          </a:stretch>
        </p:blipFill>
        <p:spPr>
          <a:xfrm>
            <a:off x="6196929" y="171716"/>
            <a:ext cx="5803986" cy="3171422"/>
          </a:xfrm>
          <a:prstGeom prst="rect">
            <a:avLst/>
          </a:prstGeom>
        </p:spPr>
      </p:pic>
      <p:pic>
        <p:nvPicPr>
          <p:cNvPr id="7" name="Picture 6" descr="A large satellite dish with a red light at night&#10;&#10;AI-generated content may be incorrect.">
            <a:extLst>
              <a:ext uri="{FF2B5EF4-FFF2-40B4-BE49-F238E27FC236}">
                <a16:creationId xmlns:a16="http://schemas.microsoft.com/office/drawing/2014/main" id="{9622520E-A242-4310-E6A6-07C1C0EEEB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7697" b="10173"/>
          <a:stretch>
            <a:fillRect/>
          </a:stretch>
        </p:blipFill>
        <p:spPr>
          <a:xfrm>
            <a:off x="6196929" y="3514856"/>
            <a:ext cx="5786386" cy="278595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1C1799C-0A43-6473-1353-6CF6BFDB866C}"/>
              </a:ext>
            </a:extLst>
          </p:cNvPr>
          <p:cNvSpPr txBox="1"/>
          <p:nvPr/>
        </p:nvSpPr>
        <p:spPr>
          <a:xfrm>
            <a:off x="297455" y="286438"/>
            <a:ext cx="2280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P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Green </a:t>
            </a:r>
            <a:r>
              <a:rPr lang="pt-PT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Bank</a:t>
            </a:r>
            <a:r>
              <a:rPr lang="pt-P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Telescope</a:t>
            </a:r>
            <a:endParaRPr lang="pt-PT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2E26D8-552B-5762-BB96-8F3215921802}"/>
              </a:ext>
            </a:extLst>
          </p:cNvPr>
          <p:cNvSpPr txBox="1"/>
          <p:nvPr/>
        </p:nvSpPr>
        <p:spPr>
          <a:xfrm>
            <a:off x="6378766" y="462708"/>
            <a:ext cx="2181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Automated</a:t>
            </a:r>
            <a:r>
              <a:rPr lang="pt-P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Planet</a:t>
            </a:r>
            <a:r>
              <a:rPr lang="pt-P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Finder</a:t>
            </a:r>
            <a:endParaRPr lang="pt-PT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4C008F3-93C7-550B-28E6-DA7EADB3AF02}"/>
              </a:ext>
            </a:extLst>
          </p:cNvPr>
          <p:cNvSpPr txBox="1"/>
          <p:nvPr/>
        </p:nvSpPr>
        <p:spPr>
          <a:xfrm>
            <a:off x="6378766" y="3690651"/>
            <a:ext cx="19499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Parkes</a:t>
            </a:r>
            <a:r>
              <a:rPr lang="pt-PT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Telescope</a:t>
            </a:r>
            <a:endParaRPr lang="pt-PT" sz="3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5939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document&#10;&#10;AI-generated content may be incorrect.">
            <a:extLst>
              <a:ext uri="{FF2B5EF4-FFF2-40B4-BE49-F238E27FC236}">
                <a16:creationId xmlns:a16="http://schemas.microsoft.com/office/drawing/2014/main" id="{8AAEB755-24CB-B9B1-5AD7-24C425D57A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4431" y="643466"/>
            <a:ext cx="9363137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2136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oup of blue and green lines&#10;&#10;AI-generated content may be incorrect.">
            <a:extLst>
              <a:ext uri="{FF2B5EF4-FFF2-40B4-BE49-F238E27FC236}">
                <a16:creationId xmlns:a16="http://schemas.microsoft.com/office/drawing/2014/main" id="{EA729BFE-860B-301C-B033-48F1455277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8265" y="1015663"/>
            <a:ext cx="10175470" cy="55710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7764C28-8FDA-A518-FD8E-9EA9EAF4940A}"/>
              </a:ext>
            </a:extLst>
          </p:cNvPr>
          <p:cNvSpPr txBox="1"/>
          <p:nvPr/>
        </p:nvSpPr>
        <p:spPr>
          <a:xfrm>
            <a:off x="2787267" y="0"/>
            <a:ext cx="7238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Observation</a:t>
            </a:r>
            <a:r>
              <a:rPr lang="pt-PT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6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strategy</a:t>
            </a:r>
            <a:endParaRPr lang="pt-PT" sz="6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60612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9C499-4AE8-566C-F9C8-DD9780B6C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969484"/>
          </a:xfrm>
        </p:spPr>
        <p:txBody>
          <a:bodyPr/>
          <a:lstStyle/>
          <a:p>
            <a:pPr algn="ctr"/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TurboSETI</a:t>
            </a:r>
          </a:p>
        </p:txBody>
      </p:sp>
      <p:pic>
        <p:nvPicPr>
          <p:cNvPr id="4" name="hubblecast43f">
            <a:hlinkClick r:id="" action="ppaction://media"/>
            <a:extLst>
              <a:ext uri="{FF2B5EF4-FFF2-40B4-BE49-F238E27FC236}">
                <a16:creationId xmlns:a16="http://schemas.microsoft.com/office/drawing/2014/main" id="{D1D09231-D8F3-F54D-0EB1-0F17A44D5BCC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79653" y="1087494"/>
            <a:ext cx="10157552" cy="5713494"/>
          </a:xfrm>
        </p:spPr>
      </p:pic>
    </p:spTree>
    <p:extLst>
      <p:ext uri="{BB962C8B-B14F-4D97-AF65-F5344CB8AC3E}">
        <p14:creationId xmlns:p14="http://schemas.microsoft.com/office/powerpoint/2010/main" val="285023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yellow and blue graph&#10;&#10;AI-generated content may be incorrect.">
            <a:extLst>
              <a:ext uri="{FF2B5EF4-FFF2-40B4-BE49-F238E27FC236}">
                <a16:creationId xmlns:a16="http://schemas.microsoft.com/office/drawing/2014/main" id="{D3476D96-38F9-EF43-7E77-C7E43B752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07" y="1089740"/>
            <a:ext cx="5768350" cy="4787729"/>
          </a:xfrm>
          <a:prstGeom prst="rect">
            <a:avLst/>
          </a:prstGeom>
        </p:spPr>
      </p:pic>
      <p:pic>
        <p:nvPicPr>
          <p:cNvPr id="5" name="Content Placeholder 4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916976EC-2539-1FEF-34BC-104AE69A9A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50483" y="2218531"/>
            <a:ext cx="6251904" cy="286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7993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4D7518-8414-8A60-ACBD-DA361E73C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Wow! Signal of Our Generation</a:t>
            </a:r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2861BAE-95F0-7394-F99C-D154F2866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2007"/>
            <a:ext cx="8325742" cy="518277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0162BF-7DD1-0117-3BF8-698787BE36AB}"/>
              </a:ext>
            </a:extLst>
          </p:cNvPr>
          <p:cNvSpPr txBox="1"/>
          <p:nvPr/>
        </p:nvSpPr>
        <p:spPr>
          <a:xfrm>
            <a:off x="8416887" y="2927016"/>
            <a:ext cx="3775113" cy="2270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Blc1 is not an extraterrestrial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technosignature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but rather an electronically drifting intermodulation product of local, time-varying interferers aligned with the observing cadence. They found dozens of similar morphologies to blc1.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3704587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p and a map with a map and a map with a map and a map with a map and a map with a map and a map with a map and a map with a map and&#10;&#10;Description automatically generated">
            <a:extLst>
              <a:ext uri="{FF2B5EF4-FFF2-40B4-BE49-F238E27FC236}">
                <a16:creationId xmlns:a16="http://schemas.microsoft.com/office/drawing/2014/main" id="{BB9D7D76-8F59-5201-481F-5F8298F632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425" b="-1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7DFE76-132D-F343-D322-14721907BE7A}"/>
              </a:ext>
            </a:extLst>
          </p:cNvPr>
          <p:cNvSpPr txBox="1"/>
          <p:nvPr/>
        </p:nvSpPr>
        <p:spPr>
          <a:xfrm>
            <a:off x="5292436" y="0"/>
            <a:ext cx="51296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</a:t>
            </a:r>
            <a:r>
              <a:rPr lang="pt-PT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Creek</a:t>
            </a:r>
            <a:r>
              <a:rPr lang="pt-PT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Radio </a:t>
            </a:r>
            <a:r>
              <a:rPr lang="pt-PT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Observatory</a:t>
            </a:r>
            <a:r>
              <a:rPr lang="pt-PT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pt-PT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Allen</a:t>
            </a:r>
            <a:r>
              <a:rPr lang="pt-PT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Telescope</a:t>
            </a:r>
            <a:r>
              <a:rPr lang="pt-PT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Array</a:t>
            </a:r>
            <a:r>
              <a:rPr lang="pt-PT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P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7020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754597-3830-7242-8E16-3FBC268FF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527" y="643466"/>
            <a:ext cx="999294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523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Content Placeholder 4" descr="A row of satellite dishes&#10;&#10;Description automatically generated">
            <a:extLst>
              <a:ext uri="{FF2B5EF4-FFF2-40B4-BE49-F238E27FC236}">
                <a16:creationId xmlns:a16="http://schemas.microsoft.com/office/drawing/2014/main" id="{7C24335B-A04F-09D1-544D-1F7F47E2E2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9"/>
          <a:stretch>
            <a:fillRect/>
          </a:stretch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E8AD57-EEEA-8FE1-BFC3-EEDE258B4D64}"/>
              </a:ext>
            </a:extLst>
          </p:cNvPr>
          <p:cNvSpPr txBox="1">
            <a:spLocks/>
          </p:cNvSpPr>
          <p:nvPr/>
        </p:nvSpPr>
        <p:spPr>
          <a:xfrm>
            <a:off x="276340" y="283263"/>
            <a:ext cx="68736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Offset Gregorian Dish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Each of the 42 antennas (6.1 m) in diameter.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Produces ~1.5 GHz of bandwidth/polarization (~3.0 GHz in total).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entire telescope equates to ~84 GHz or ~1.4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Tbps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at 8 bits per sample.</a:t>
            </a:r>
          </a:p>
          <a:p>
            <a:pPr>
              <a:buFont typeface="Wingdings" pitchFamily="2" charset="2"/>
              <a:buChar char="Ø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 – 10 GHz wide band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410082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map of the earth&#10;&#10;Description automatically generated">
            <a:extLst>
              <a:ext uri="{FF2B5EF4-FFF2-40B4-BE49-F238E27FC236}">
                <a16:creationId xmlns:a16="http://schemas.microsoft.com/office/drawing/2014/main" id="{7DA8F68B-E6B2-8D17-D4F6-D4486B0978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63" r="1" b="7190"/>
          <a:stretch/>
        </p:blipFill>
        <p:spPr>
          <a:xfrm>
            <a:off x="4215401" y="2863357"/>
            <a:ext cx="7777858" cy="3830997"/>
          </a:xfrm>
          <a:prstGeom prst="rect">
            <a:avLst/>
          </a:prstGeom>
        </p:spPr>
      </p:pic>
      <p:pic>
        <p:nvPicPr>
          <p:cNvPr id="4" name="Picture 3" descr="A close-up of a document&#10;&#10;AI-generated content may be incorrect.">
            <a:extLst>
              <a:ext uri="{FF2B5EF4-FFF2-40B4-BE49-F238E27FC236}">
                <a16:creationId xmlns:a16="http://schemas.microsoft.com/office/drawing/2014/main" id="{7CD175AA-B649-B2B3-05E8-B2E5B4B3A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68417"/>
            <a:ext cx="7772400" cy="18380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21B4525-9DD0-EC66-21DD-DE9D004AC8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2" y="168573"/>
            <a:ext cx="4370728" cy="3278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A2B0D5B-EDB0-165F-3027-39B6EFBD1F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75076"/>
            <a:ext cx="4896091" cy="275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2565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ocument with text and numbers&#10;&#10;AI-generated content may be incorrect.">
            <a:extLst>
              <a:ext uri="{FF2B5EF4-FFF2-40B4-BE49-F238E27FC236}">
                <a16:creationId xmlns:a16="http://schemas.microsoft.com/office/drawing/2014/main" id="{15634875-9AB4-77E7-8399-E04BB69233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2" y="451545"/>
            <a:ext cx="5426764" cy="2645547"/>
          </a:xfrm>
          <a:prstGeom prst="rect">
            <a:avLst/>
          </a:prstGeom>
        </p:spPr>
      </p:pic>
      <p:pic>
        <p:nvPicPr>
          <p:cNvPr id="9" name="Picture 8" descr="A planet with a red light&#10;&#10;AI-generated content may be incorrect.">
            <a:extLst>
              <a:ext uri="{FF2B5EF4-FFF2-40B4-BE49-F238E27FC236}">
                <a16:creationId xmlns:a16="http://schemas.microsoft.com/office/drawing/2014/main" id="{A7169163-6C41-87E1-EDC6-AB9BF07037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1" y="3858189"/>
            <a:ext cx="5426764" cy="230637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text on a page&#10;&#10;AI-generated content may be incorrect.">
            <a:extLst>
              <a:ext uri="{FF2B5EF4-FFF2-40B4-BE49-F238E27FC236}">
                <a16:creationId xmlns:a16="http://schemas.microsoft.com/office/drawing/2014/main" id="{4AE6B3C2-AFCD-162F-BAA3-E161CF9BB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8034" y="1755800"/>
            <a:ext cx="5426764" cy="320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9711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22BDE4A-8A20-4A69-9C5A-581C82036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FCE624-8344-D4CA-DD27-864624221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b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Artificial Intelligence in SETI</a:t>
            </a:r>
          </a:p>
        </p:txBody>
      </p:sp>
      <p:pic>
        <p:nvPicPr>
          <p:cNvPr id="5" name="Picture 4" descr="A robot holding a tablet&#10;&#10;Description automatically generated">
            <a:extLst>
              <a:ext uri="{FF2B5EF4-FFF2-40B4-BE49-F238E27FC236}">
                <a16:creationId xmlns:a16="http://schemas.microsoft.com/office/drawing/2014/main" id="{21B27176-7C8F-0E39-78A2-E75A4E7C61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30" b="3"/>
          <a:stretch>
            <a:fillRect/>
          </a:stretch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4" name="Content Placeholder 3" descr="A close-up of a brain&#10;&#10;Description automatically generated">
            <a:extLst>
              <a:ext uri="{FF2B5EF4-FFF2-40B4-BE49-F238E27FC236}">
                <a16:creationId xmlns:a16="http://schemas.microsoft.com/office/drawing/2014/main" id="{9F8DF163-ECB8-EE2F-F3A2-997E8BD123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t="13521" r="-2" b="5953"/>
          <a:stretch>
            <a:fillRect/>
          </a:stretch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9519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DC586-5566-26EB-F35B-CD1C6B6C3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2862" y="376889"/>
            <a:ext cx="6297809" cy="1132258"/>
          </a:xfrm>
        </p:spPr>
        <p:txBody>
          <a:bodyPr/>
          <a:lstStyle/>
          <a:p>
            <a:pPr algn="ctr"/>
            <a:r>
              <a:rPr lang="pt-PT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r>
              <a:rPr lang="pt-P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Data in Astronomy</a:t>
            </a:r>
          </a:p>
        </p:txBody>
      </p:sp>
      <p:pic>
        <p:nvPicPr>
          <p:cNvPr id="5" name="Content Placeholder 4" descr="A white paper with black text&#10;&#10;AI-generated content may be incorrect.">
            <a:extLst>
              <a:ext uri="{FF2B5EF4-FFF2-40B4-BE49-F238E27FC236}">
                <a16:creationId xmlns:a16="http://schemas.microsoft.com/office/drawing/2014/main" id="{26BC591B-7569-83D2-5DCD-2E3A2B27D7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110" y="1446902"/>
            <a:ext cx="5780016" cy="29648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3D90DE-D8F0-8BE9-026A-A146E0C83533}"/>
              </a:ext>
            </a:extLst>
          </p:cNvPr>
          <p:cNvSpPr txBox="1"/>
          <p:nvPr/>
        </p:nvSpPr>
        <p:spPr>
          <a:xfrm>
            <a:off x="180110" y="4496292"/>
            <a:ext cx="28648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pt-PT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Botta</a:t>
            </a:r>
            <a:r>
              <a:rPr lang="pt-PT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2017)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1BE1E2-E3B8-9999-F592-FAB82806F2D5}"/>
              </a:ext>
            </a:extLst>
          </p:cNvPr>
          <p:cNvSpPr txBox="1"/>
          <p:nvPr/>
        </p:nvSpPr>
        <p:spPr>
          <a:xfrm>
            <a:off x="6096000" y="4826675"/>
            <a:ext cx="558605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Computing Power: </a:t>
            </a:r>
            <a:r>
              <a:rPr lang="en-US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135 quadrillion of computations/s, would take 600 K years for a human being to perform manually.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700 petabytes/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 —</a:t>
            </a:r>
            <a:r>
              <a:rPr lang="en-US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140 million HD movies –one would need 383 K years watching one per day.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BFD8C8-CCB2-777D-C604-5EC9AA331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5833" y="1493267"/>
            <a:ext cx="5505098" cy="18225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31338C-564B-6D6E-F6DC-972070C2E065}"/>
              </a:ext>
            </a:extLst>
          </p:cNvPr>
          <p:cNvSpPr txBox="1"/>
          <p:nvPr/>
        </p:nvSpPr>
        <p:spPr>
          <a:xfrm>
            <a:off x="249351" y="5103674"/>
            <a:ext cx="54624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SKA-Low generate 5 zettabytes/year – equivalent to watch Netflix in HD for 5 billion years non-stop.</a:t>
            </a:r>
          </a:p>
          <a:p>
            <a:pPr marL="285750" indent="-285750">
              <a:buFont typeface="Wingdings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SKA-Mid generate 62 exabytes/year – comparable to internet world traffic of few months.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703438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1496CB82-A799-2C15-3FC1-A31F62F732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50" y="4398715"/>
            <a:ext cx="3538927" cy="1853604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17B4B8-5E01-4B44-BC25-876D56C12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0"/>
            <a:ext cx="0" cy="32004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math equations with numbers and symbols&#10;&#10;AI-generated content may be incorrect.">
            <a:extLst>
              <a:ext uri="{FF2B5EF4-FFF2-40B4-BE49-F238E27FC236}">
                <a16:creationId xmlns:a16="http://schemas.microsoft.com/office/drawing/2014/main" id="{DA4477EB-CF8C-E46D-F024-6DDBBC8FE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2821" y="4295512"/>
            <a:ext cx="3819179" cy="2262863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683D1A4-93E5-4A4D-B103-8223A220E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21742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0E8ABF4-C289-489E-BEFB-3077F9D9C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552330" y="3200400"/>
            <a:ext cx="0" cy="365760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989CFA0-35DD-4943-B365-488C66B9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3609790" y="3197412"/>
            <a:ext cx="4956048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88AD040-1A2B-4FB4-A345-7B9F3E5ED9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0" y="3994133"/>
            <a:ext cx="3602736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23B704A-724B-41D6-8F33-76939E727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534400" y="3994133"/>
            <a:ext cx="3657600" cy="1754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A screenshot of a web page&#10;&#10;AI-generated content may be incorrect.">
            <a:extLst>
              <a:ext uri="{FF2B5EF4-FFF2-40B4-BE49-F238E27FC236}">
                <a16:creationId xmlns:a16="http://schemas.microsoft.com/office/drawing/2014/main" id="{25F254FE-08BB-BA5B-32DA-190259B1D4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661" y="142989"/>
            <a:ext cx="5219636" cy="3679841"/>
          </a:xfrm>
          <a:prstGeom prst="rect">
            <a:avLst/>
          </a:prstGeom>
        </p:spPr>
      </p:pic>
      <p:pic>
        <p:nvPicPr>
          <p:cNvPr id="10" name="Picture 9" descr="A black background with colorful math equations&#10;&#10;AI-generated content may be incorrect.">
            <a:extLst>
              <a:ext uri="{FF2B5EF4-FFF2-40B4-BE49-F238E27FC236}">
                <a16:creationId xmlns:a16="http://schemas.microsoft.com/office/drawing/2014/main" id="{DCDD8B10-4B3A-6959-1C6E-FFD7FA089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1494" y="3981505"/>
            <a:ext cx="4173070" cy="2576870"/>
          </a:xfrm>
          <a:prstGeom prst="rect">
            <a:avLst/>
          </a:prstGeom>
        </p:spPr>
      </p:pic>
      <p:pic>
        <p:nvPicPr>
          <p:cNvPr id="8" name="Picture 7" descr="A colorful graph of a function&#10;&#10;AI-generated content may be incorrect.">
            <a:extLst>
              <a:ext uri="{FF2B5EF4-FFF2-40B4-BE49-F238E27FC236}">
                <a16:creationId xmlns:a16="http://schemas.microsoft.com/office/drawing/2014/main" id="{CC54AA06-53B3-CCCC-1B9B-A6D862A962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91026" y="142989"/>
            <a:ext cx="5300974" cy="344501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FEC5779-56BE-B7A2-9457-59464D3EA006}"/>
              </a:ext>
            </a:extLst>
          </p:cNvPr>
          <p:cNvSpPr txBox="1"/>
          <p:nvPr/>
        </p:nvSpPr>
        <p:spPr>
          <a:xfrm>
            <a:off x="5673686" y="3429000"/>
            <a:ext cx="1839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Prior INFO</a:t>
            </a:r>
          </a:p>
        </p:txBody>
      </p:sp>
    </p:spTree>
    <p:extLst>
      <p:ext uri="{BB962C8B-B14F-4D97-AF65-F5344CB8AC3E}">
        <p14:creationId xmlns:p14="http://schemas.microsoft.com/office/powerpoint/2010/main" val="17835043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book&#10;&#10;AI-generated content may be incorrect.">
            <a:extLst>
              <a:ext uri="{FF2B5EF4-FFF2-40B4-BE49-F238E27FC236}">
                <a16:creationId xmlns:a16="http://schemas.microsoft.com/office/drawing/2014/main" id="{E2AC243B-36F4-5979-4A22-1EB5999471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2" b="5113"/>
          <a:stretch>
            <a:fillRect/>
          </a:stretch>
        </p:blipFill>
        <p:spPr>
          <a:xfrm>
            <a:off x="-6588" y="10"/>
            <a:ext cx="12198588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0370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">
            <a:extLst>
              <a:ext uri="{FF2B5EF4-FFF2-40B4-BE49-F238E27FC236}">
                <a16:creationId xmlns:a16="http://schemas.microsoft.com/office/drawing/2014/main" id="{A829817C-AEA5-DBF9-6364-D7B8458B03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3530"/>
            <a:ext cx="12192000" cy="6905074"/>
          </a:xfrm>
        </p:spPr>
      </p:pic>
    </p:spTree>
    <p:extLst>
      <p:ext uri="{BB962C8B-B14F-4D97-AF65-F5344CB8AC3E}">
        <p14:creationId xmlns:p14="http://schemas.microsoft.com/office/powerpoint/2010/main" val="32504658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Description automatically generated">
            <a:extLst>
              <a:ext uri="{FF2B5EF4-FFF2-40B4-BE49-F238E27FC236}">
                <a16:creationId xmlns:a16="http://schemas.microsoft.com/office/drawing/2014/main" id="{EE6A6CD5-8770-C083-5A6C-3C00BAD284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7999" b="-1"/>
          <a:stretch/>
        </p:blipFill>
        <p:spPr>
          <a:xfrm>
            <a:off x="5902749" y="1791"/>
            <a:ext cx="6092816" cy="3427209"/>
          </a:xfrm>
          <a:prstGeom prst="rect">
            <a:avLst/>
          </a:prstGeom>
        </p:spPr>
      </p:pic>
      <p:pic>
        <p:nvPicPr>
          <p:cNvPr id="2" name="Picture 1" descr="A diagram of earth's rotation&#10;&#10;Description automatically generated">
            <a:extLst>
              <a:ext uri="{FF2B5EF4-FFF2-40B4-BE49-F238E27FC236}">
                <a16:creationId xmlns:a16="http://schemas.microsoft.com/office/drawing/2014/main" id="{5AC9F6DC-21C0-FC01-41A4-25DACB12DA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35" y="0"/>
            <a:ext cx="4877822" cy="3388411"/>
          </a:xfrm>
          <a:prstGeom prst="rect">
            <a:avLst/>
          </a:prstGeom>
        </p:spPr>
      </p:pic>
      <p:pic>
        <p:nvPicPr>
          <p:cNvPr id="3" name="Picture 2" descr="A diagram of a earth globe&#10;&#10;Description automatically generated">
            <a:extLst>
              <a:ext uri="{FF2B5EF4-FFF2-40B4-BE49-F238E27FC236}">
                <a16:creationId xmlns:a16="http://schemas.microsoft.com/office/drawing/2014/main" id="{0EB09908-5371-C9BC-1B98-3AF7A065A4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435" y="3542404"/>
            <a:ext cx="4879291" cy="3240989"/>
          </a:xfrm>
          <a:prstGeom prst="rect">
            <a:avLst/>
          </a:prstGeom>
        </p:spPr>
      </p:pic>
      <p:pic>
        <p:nvPicPr>
          <p:cNvPr id="4" name="Picture 3" descr="A map of the world&#10;&#10;Description automatically generated">
            <a:extLst>
              <a:ext uri="{FF2B5EF4-FFF2-40B4-BE49-F238E27FC236}">
                <a16:creationId xmlns:a16="http://schemas.microsoft.com/office/drawing/2014/main" id="{14CD2EDC-C1A7-335F-05F0-B22CC4F9742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11" r="1" b="1"/>
          <a:stretch/>
        </p:blipFill>
        <p:spPr>
          <a:xfrm>
            <a:off x="5902749" y="3542404"/>
            <a:ext cx="6092816" cy="342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38367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1997153-9885-43ED-9BD0-1B7906BDBF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041" y="1461705"/>
            <a:ext cx="9711918" cy="3567112"/>
          </a:xfrm>
        </p:spPr>
      </p:pic>
    </p:spTree>
    <p:extLst>
      <p:ext uri="{BB962C8B-B14F-4D97-AF65-F5344CB8AC3E}">
        <p14:creationId xmlns:p14="http://schemas.microsoft.com/office/powerpoint/2010/main" val="20682328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frica with red dots&#10;&#10;Description automatically generated">
            <a:extLst>
              <a:ext uri="{FF2B5EF4-FFF2-40B4-BE49-F238E27FC236}">
                <a16:creationId xmlns:a16="http://schemas.microsoft.com/office/drawing/2014/main" id="{5A1043BE-3465-14BC-BB26-FC05300636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205" r="14247" b="2"/>
          <a:stretch/>
        </p:blipFill>
        <p:spPr>
          <a:xfrm>
            <a:off x="7794519" y="3506112"/>
            <a:ext cx="4397481" cy="3351888"/>
          </a:xfrm>
          <a:custGeom>
            <a:avLst/>
            <a:gdLst/>
            <a:ahLst/>
            <a:cxnLst/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14" name="Picture 13" descr="A map of africa with different colors&#10;&#10;Description automatically generated">
            <a:extLst>
              <a:ext uri="{FF2B5EF4-FFF2-40B4-BE49-F238E27FC236}">
                <a16:creationId xmlns:a16="http://schemas.microsoft.com/office/drawing/2014/main" id="{ECAB7C8D-04E8-2FF7-EC60-E170C9020DF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602" r="13707" b="1"/>
          <a:stretch/>
        </p:blipFill>
        <p:spPr>
          <a:xfrm>
            <a:off x="20" y="10"/>
            <a:ext cx="9154673" cy="6863475"/>
          </a:xfrm>
          <a:custGeom>
            <a:avLst/>
            <a:gdLst/>
            <a:ahLst/>
            <a:cxnLst/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2" name="Picture 11" descr="A map of the world&#10;&#10;Description automatically generated">
            <a:extLst>
              <a:ext uri="{FF2B5EF4-FFF2-40B4-BE49-F238E27FC236}">
                <a16:creationId xmlns:a16="http://schemas.microsoft.com/office/drawing/2014/main" id="{8F56984C-1276-3496-E7CB-DDEE8F8879E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95" r="-3" b="-3"/>
          <a:stretch/>
        </p:blipFill>
        <p:spPr>
          <a:xfrm>
            <a:off x="6168189" y="10"/>
            <a:ext cx="6023811" cy="3346394"/>
          </a:xfrm>
          <a:custGeom>
            <a:avLst/>
            <a:gdLst/>
            <a:ahLst/>
            <a:cxnLst/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864559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planets and stars&#10;&#10;Description automatically generated">
            <a:extLst>
              <a:ext uri="{FF2B5EF4-FFF2-40B4-BE49-F238E27FC236}">
                <a16:creationId xmlns:a16="http://schemas.microsoft.com/office/drawing/2014/main" id="{F3FCBA42-1093-0149-168F-A55AA3F362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2" r="1948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956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aph showing a number of countries/regions&#10;&#10;Description automatically generated with medium confidence">
            <a:extLst>
              <a:ext uri="{FF2B5EF4-FFF2-40B4-BE49-F238E27FC236}">
                <a16:creationId xmlns:a16="http://schemas.microsoft.com/office/drawing/2014/main" id="{E93F094A-6414-8969-0774-993C372A4A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0"/>
            <a:ext cx="11423073" cy="685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744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728940735110">
            <a:hlinkClick r:id="" action="ppaction://media"/>
            <a:extLst>
              <a:ext uri="{FF2B5EF4-FFF2-40B4-BE49-F238E27FC236}">
                <a16:creationId xmlns:a16="http://schemas.microsoft.com/office/drawing/2014/main" id="{8EDA092D-CC80-03E9-39DA-D48034EF6F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690746" y="-1445267"/>
            <a:ext cx="4615972" cy="8206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66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FEB105-4FDB-82C4-4A8D-EAE9D696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9296" y="0"/>
            <a:ext cx="9723504" cy="687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2629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adar_heat_distribution">
            <a:hlinkClick r:id="" action="ppaction://media"/>
            <a:extLst>
              <a:ext uri="{FF2B5EF4-FFF2-40B4-BE49-F238E27FC236}">
                <a16:creationId xmlns:a16="http://schemas.microsoft.com/office/drawing/2014/main" id="{13EB5441-E961-41B5-F691-456C88A319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569696" y="-637812"/>
            <a:ext cx="7404502" cy="7404502"/>
          </a:xfrm>
          <a:prstGeom prst="rect">
            <a:avLst/>
          </a:prstGeom>
        </p:spPr>
      </p:pic>
      <p:pic>
        <p:nvPicPr>
          <p:cNvPr id="5" name="radar_distribution">
            <a:hlinkClick r:id="" action="ppaction://media"/>
            <a:extLst>
              <a:ext uri="{FF2B5EF4-FFF2-40B4-BE49-F238E27FC236}">
                <a16:creationId xmlns:a16="http://schemas.microsoft.com/office/drawing/2014/main" id="{E1329AC0-DADD-97B6-7F94-EC549C0F8D34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91310"/>
            <a:ext cx="6078136" cy="607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601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Outer space photo of the earth with the night terminator">
            <a:extLst>
              <a:ext uri="{FF2B5EF4-FFF2-40B4-BE49-F238E27FC236}">
                <a16:creationId xmlns:a16="http://schemas.microsoft.com/office/drawing/2014/main" id="{32028C81-92E0-E6C6-45C1-181EF10F4F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941" r="-1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E8FE45-3F40-910F-58DF-FF7A69254B87}"/>
              </a:ext>
            </a:extLst>
          </p:cNvPr>
          <p:cNvSpPr txBox="1"/>
          <p:nvPr/>
        </p:nvSpPr>
        <p:spPr>
          <a:xfrm>
            <a:off x="253388" y="365125"/>
            <a:ext cx="5432233" cy="1899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b="1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Target Selection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D05DAE-52B0-6853-A879-43C4A946676E}"/>
              </a:ext>
            </a:extLst>
          </p:cNvPr>
          <p:cNvSpPr txBox="1"/>
          <p:nvPr/>
        </p:nvSpPr>
        <p:spPr>
          <a:xfrm>
            <a:off x="121186" y="2434201"/>
            <a:ext cx="4847421" cy="37427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indent="-28575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Barnard’s Star  is the second closest stellar, at 6-ly system to our Sun.</a:t>
            </a:r>
          </a:p>
          <a:p>
            <a:pPr marL="342900" indent="-28575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HD 48948 is a K-dwarf star located approximately 52.18-ly from Earth.</a:t>
            </a:r>
          </a:p>
          <a:p>
            <a:pPr marL="342900" indent="-28575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HIP 57274 is a K-type star located about 84-ly from Earth. </a:t>
            </a:r>
          </a:p>
          <a:p>
            <a:pPr marL="342900" indent="-28575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Microscopii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a young red dwarf star located 31.683-ly in the constellation Microscopium. </a:t>
            </a:r>
          </a:p>
          <a:p>
            <a:pPr marL="342900" indent="-28575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HD 216520 is a K-type star, located in the northern celestial hemisphere, at 63.80-ly from our Earth.</a:t>
            </a:r>
          </a:p>
          <a:p>
            <a:pPr marL="342900" indent="-285750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LHS 475 (also known as 2MASS J19205439-8233170)  located at 40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earth. </a:t>
            </a:r>
          </a:p>
        </p:txBody>
      </p:sp>
    </p:spTree>
    <p:extLst>
      <p:ext uri="{BB962C8B-B14F-4D97-AF65-F5344CB8AC3E}">
        <p14:creationId xmlns:p14="http://schemas.microsoft.com/office/powerpoint/2010/main" val="23326433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3876E9-317F-D368-14FD-DF65238F57F3}"/>
              </a:ext>
            </a:extLst>
          </p:cNvPr>
          <p:cNvSpPr txBox="1"/>
          <p:nvPr/>
        </p:nvSpPr>
        <p:spPr>
          <a:xfrm>
            <a:off x="8108414" y="491334"/>
            <a:ext cx="33160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Barnard Star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5BACCC-1E6C-6D4B-DBB7-24F1FB7EC797}"/>
              </a:ext>
            </a:extLst>
          </p:cNvPr>
          <p:cNvSpPr txBox="1"/>
          <p:nvPr/>
        </p:nvSpPr>
        <p:spPr>
          <a:xfrm>
            <a:off x="8108413" y="2776251"/>
            <a:ext cx="3876757" cy="3606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i="0" u="none" strike="noStrike" dirty="0">
                <a:solidFill>
                  <a:srgbClr val="EEEEE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Right ascension: </a:t>
            </a:r>
            <a:r>
              <a:rPr lang="en-US" sz="2000" b="0" i="0" u="none" strike="noStrike" dirty="0">
                <a:solidFill>
                  <a:srgbClr val="45D8F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17h 57m 47.648s</a:t>
            </a:r>
          </a:p>
          <a:p>
            <a:endParaRPr lang="en-US" sz="2000" b="0" i="0" u="none" strike="noStrike" dirty="0">
              <a:solidFill>
                <a:srgbClr val="45D8F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0" i="0" u="none" strike="noStrike" dirty="0">
                <a:solidFill>
                  <a:srgbClr val="EEEEE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Declination: </a:t>
            </a:r>
            <a:r>
              <a:rPr lang="en-US" sz="2000" b="0" i="0" u="none" strike="noStrike" dirty="0">
                <a:solidFill>
                  <a:srgbClr val="45D8F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4° 44' 21.912’’</a:t>
            </a:r>
            <a:r>
              <a:rPr lang="en-US" sz="2000" b="0" i="0" u="none" strike="noStrike" dirty="0">
                <a:solidFill>
                  <a:srgbClr val="EEEEE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dirty="0">
              <a:solidFill>
                <a:srgbClr val="EEEEEE"/>
              </a:solidFill>
              <a:latin typeface="Roboto" panose="02000000000000000000" pitchFamily="2" charset="0"/>
            </a:endParaRPr>
          </a:p>
          <a:p>
            <a:endParaRPr lang="en-US" dirty="0">
              <a:solidFill>
                <a:srgbClr val="EEEEEE"/>
              </a:solidFill>
              <a:latin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Barnard’s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 (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GJ 699)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closest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stellar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(6 light-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sub-Earth-mass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planet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inwards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Habitable</a:t>
            </a:r>
            <a:r>
              <a:rPr lang="pt-PT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Zone.</a:t>
            </a:r>
            <a:endParaRPr lang="pt-P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New_EIRP_globe_Barnard_star">
            <a:hlinkClick r:id="" action="ppaction://media"/>
            <a:extLst>
              <a:ext uri="{FF2B5EF4-FFF2-40B4-BE49-F238E27FC236}">
                <a16:creationId xmlns:a16="http://schemas.microsoft.com/office/drawing/2014/main" id="{5BCC2DAF-76D1-9F34-CCB1-13C24EE204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763" y="3175"/>
            <a:ext cx="78374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65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3876E9-317F-D368-14FD-DF65238F57F3}"/>
              </a:ext>
            </a:extLst>
          </p:cNvPr>
          <p:cNvSpPr txBox="1"/>
          <p:nvPr/>
        </p:nvSpPr>
        <p:spPr>
          <a:xfrm>
            <a:off x="8108413" y="491334"/>
            <a:ext cx="37183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b="1" dirty="0">
                <a:solidFill>
                  <a:schemeClr val="bg1"/>
                </a:solidFill>
                <a:latin typeface="verdana" panose="020B0604030504040204" pitchFamily="34" charset="0"/>
              </a:rPr>
              <a:t>AU </a:t>
            </a:r>
            <a:r>
              <a:rPr lang="en-US" sz="4400" b="1" dirty="0" err="1">
                <a:solidFill>
                  <a:schemeClr val="bg1"/>
                </a:solidFill>
                <a:latin typeface="verdana" panose="020B0604030504040204" pitchFamily="34" charset="0"/>
              </a:rPr>
              <a:t>Microscopii</a:t>
            </a:r>
            <a:endParaRPr lang="en-US" sz="4400" b="1" i="0" u="none" strike="noStrike" dirty="0">
              <a:solidFill>
                <a:schemeClr val="bg1"/>
              </a:solidFill>
              <a:effectLst/>
              <a:latin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5BACCC-1E6C-6D4B-DBB7-24F1FB7EC797}"/>
              </a:ext>
            </a:extLst>
          </p:cNvPr>
          <p:cNvSpPr txBox="1"/>
          <p:nvPr/>
        </p:nvSpPr>
        <p:spPr>
          <a:xfrm>
            <a:off x="8108414" y="2776251"/>
            <a:ext cx="3855904" cy="34588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0" u="none" strike="noStrike" dirty="0">
                <a:solidFill>
                  <a:srgbClr val="EEEEE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Right ascension:  </a:t>
            </a:r>
            <a:r>
              <a:rPr lang="en-US" sz="2000" b="1" i="0" u="none" strike="noStrike" dirty="0">
                <a:solidFill>
                  <a:srgbClr val="45D8F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20h 45m 9.885s</a:t>
            </a:r>
          </a:p>
          <a:p>
            <a:endParaRPr lang="en-US" sz="2000" b="1" i="0" u="none" strike="noStrike" dirty="0">
              <a:solidFill>
                <a:srgbClr val="45D8FB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i="0" u="none" strike="noStrike" dirty="0">
                <a:solidFill>
                  <a:srgbClr val="EEEEE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Declination:    </a:t>
            </a:r>
            <a:r>
              <a:rPr lang="en-US" sz="2000" b="1" i="0" u="none" strike="noStrike" dirty="0">
                <a:solidFill>
                  <a:srgbClr val="45D8FB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-31° 20' 33’’</a:t>
            </a:r>
            <a:r>
              <a:rPr lang="en-US" sz="2000" b="1" i="0" u="none" strike="noStrike" dirty="0">
                <a:solidFill>
                  <a:srgbClr val="EEEEE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en-US" dirty="0">
              <a:solidFill>
                <a:srgbClr val="EEEEEE"/>
              </a:solidFill>
              <a:latin typeface="Roboto" panose="02000000000000000000" pitchFamily="2" charset="0"/>
            </a:endParaRPr>
          </a:p>
          <a:p>
            <a:endParaRPr lang="en-US" b="0" i="0" u="none" strike="noStrike" dirty="0">
              <a:solidFill>
                <a:srgbClr val="EEEEEE"/>
              </a:solidFill>
              <a:effectLst/>
              <a:latin typeface="Roboto" panose="02000000000000000000" pitchFamily="2" charset="0"/>
            </a:endParaRPr>
          </a:p>
          <a:p>
            <a:endParaRPr lang="en-US" dirty="0">
              <a:solidFill>
                <a:srgbClr val="EEEEEE"/>
              </a:solidFill>
              <a:latin typeface="Roboto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Microscopii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young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dwarf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star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located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31.683 light-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years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three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known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planets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PT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exoplanet</a:t>
            </a:r>
            <a:r>
              <a:rPr lang="pt-PT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candidate.</a:t>
            </a:r>
          </a:p>
        </p:txBody>
      </p:sp>
      <p:pic>
        <p:nvPicPr>
          <p:cNvPr id="2" name="New_EIRP_globe_AU_Microscopii">
            <a:hlinkClick r:id="" action="ppaction://media"/>
            <a:extLst>
              <a:ext uri="{FF2B5EF4-FFF2-40B4-BE49-F238E27FC236}">
                <a16:creationId xmlns:a16="http://schemas.microsoft.com/office/drawing/2014/main" id="{9A2D1F23-17BD-4582-A5EF-7A67C5C2802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3175"/>
            <a:ext cx="7837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57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C5C73929-465B-6084-356C-3B6381A8D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02" y="1887909"/>
            <a:ext cx="11972595" cy="347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8921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 with red and green spots&#10;&#10;AI-generated content may be incorrect.">
            <a:extLst>
              <a:ext uri="{FF2B5EF4-FFF2-40B4-BE49-F238E27FC236}">
                <a16:creationId xmlns:a16="http://schemas.microsoft.com/office/drawing/2014/main" id="{973A5E28-BF8E-B217-DDB9-2722E61485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639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87628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 with red and green spots&#10;&#10;AI-generated content may be incorrect.">
            <a:extLst>
              <a:ext uri="{FF2B5EF4-FFF2-40B4-BE49-F238E27FC236}">
                <a16:creationId xmlns:a16="http://schemas.microsoft.com/office/drawing/2014/main" id="{CDE4CF16-3D65-CA21-3BE6-13088FE46E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02" b="5337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0249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 with red and green spots&#10;&#10;AI-generated content may be incorrect.">
            <a:extLst>
              <a:ext uri="{FF2B5EF4-FFF2-40B4-BE49-F238E27FC236}">
                <a16:creationId xmlns:a16="http://schemas.microsoft.com/office/drawing/2014/main" id="{A283DD86-4611-AC32-1710-AF98D7D97A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077" b="4562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4257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 with red and green spots&#10;&#10;AI-generated content may be incorrect.">
            <a:extLst>
              <a:ext uri="{FF2B5EF4-FFF2-40B4-BE49-F238E27FC236}">
                <a16:creationId xmlns:a16="http://schemas.microsoft.com/office/drawing/2014/main" id="{49B5459E-D11F-98D2-AFAD-DC6B1823E10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976" b="2663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9977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the world&#10;&#10;AI-generated content may be incorrect.">
            <a:extLst>
              <a:ext uri="{FF2B5EF4-FFF2-40B4-BE49-F238E27FC236}">
                <a16:creationId xmlns:a16="http://schemas.microsoft.com/office/drawing/2014/main" id="{E3142620-EEE9-3362-E656-00A2100287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639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43278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2F6537-CE14-45C2-5C4F-91D1B1CE4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A11FE5-6877-807B-DD39-F15F225AC6FB}"/>
              </a:ext>
            </a:extLst>
          </p:cNvPr>
          <p:cNvSpPr txBox="1"/>
          <p:nvPr/>
        </p:nvSpPr>
        <p:spPr>
          <a:xfrm>
            <a:off x="8108414" y="491334"/>
            <a:ext cx="33160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Barnard Star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5B65D6-8866-FD0F-F064-892CF4B4E220}"/>
              </a:ext>
            </a:extLst>
          </p:cNvPr>
          <p:cNvSpPr txBox="1"/>
          <p:nvPr/>
        </p:nvSpPr>
        <p:spPr>
          <a:xfrm>
            <a:off x="8108414" y="2776251"/>
            <a:ext cx="37183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i="0" u="none" strike="noStrike" dirty="0">
                <a:solidFill>
                  <a:srgbClr val="EEEEEE"/>
                </a:solidFill>
                <a:effectLst/>
                <a:latin typeface="Roboto" panose="02000000000000000000" pitchFamily="2" charset="0"/>
              </a:rPr>
              <a:t>Right ascension: </a:t>
            </a:r>
            <a:r>
              <a:rPr lang="en-US" b="0" i="0" u="none" strike="noStrike" dirty="0">
                <a:solidFill>
                  <a:srgbClr val="45D8FB"/>
                </a:solidFill>
                <a:effectLst/>
                <a:latin typeface="Roboto" panose="02000000000000000000" pitchFamily="2" charset="0"/>
              </a:rPr>
              <a:t>17h 57m 47.648s</a:t>
            </a:r>
          </a:p>
          <a:p>
            <a:endParaRPr lang="en-US" b="0" i="0" u="none" strike="noStrike" dirty="0">
              <a:solidFill>
                <a:srgbClr val="45D8FB"/>
              </a:solidFill>
              <a:effectLst/>
              <a:latin typeface="Roboto" panose="02000000000000000000" pitchFamily="2" charset="0"/>
            </a:endParaRPr>
          </a:p>
          <a:p>
            <a:r>
              <a:rPr lang="en-US" b="0" i="0" u="none" strike="noStrike" dirty="0">
                <a:solidFill>
                  <a:srgbClr val="EEEEEE"/>
                </a:solidFill>
                <a:effectLst/>
                <a:latin typeface="Roboto" panose="02000000000000000000" pitchFamily="2" charset="0"/>
              </a:rPr>
              <a:t>Declination: </a:t>
            </a:r>
            <a:r>
              <a:rPr lang="en-US" b="0" i="0" u="none" strike="noStrike" dirty="0">
                <a:solidFill>
                  <a:srgbClr val="45D8FB"/>
                </a:solidFill>
                <a:effectLst/>
                <a:latin typeface="Roboto" panose="02000000000000000000" pitchFamily="2" charset="0"/>
              </a:rPr>
              <a:t>4° 44' 21.912''</a:t>
            </a:r>
            <a:r>
              <a:rPr lang="en-US" b="0" i="0" u="none" strike="noStrike" dirty="0">
                <a:solidFill>
                  <a:srgbClr val="EEEEEE"/>
                </a:solidFill>
                <a:effectLst/>
                <a:latin typeface="Roboto" panose="02000000000000000000" pitchFamily="2" charset="0"/>
              </a:rPr>
              <a:t> </a:t>
            </a:r>
            <a:endParaRPr lang="pt-PT" dirty="0"/>
          </a:p>
        </p:txBody>
      </p:sp>
      <p:pic>
        <p:nvPicPr>
          <p:cNvPr id="5" name="new_Barnard_star_paleo_eirp_animation">
            <a:hlinkClick r:id="" action="ppaction://media"/>
            <a:extLst>
              <a:ext uri="{FF2B5EF4-FFF2-40B4-BE49-F238E27FC236}">
                <a16:creationId xmlns:a16="http://schemas.microsoft.com/office/drawing/2014/main" id="{6A29EA9E-3E93-620B-22E6-B5EBB6955F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175" y="1588"/>
            <a:ext cx="7835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038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showing the amount of energy in different colors&#10;&#10;Description automatically generated">
            <a:extLst>
              <a:ext uri="{FF2B5EF4-FFF2-40B4-BE49-F238E27FC236}">
                <a16:creationId xmlns:a16="http://schemas.microsoft.com/office/drawing/2014/main" id="{17BD09F0-EFD6-E297-14E5-66D63BC322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2321" y="643467"/>
            <a:ext cx="5013957" cy="5571066"/>
          </a:xfrm>
          <a:prstGeom prst="rect">
            <a:avLst/>
          </a:prstGeom>
        </p:spPr>
      </p:pic>
      <p:pic>
        <p:nvPicPr>
          <p:cNvPr id="2" name="Content Placeholder 4" descr="A blue and white text with white text and numbers&#10;&#10;AI-generated content may be incorrect.">
            <a:extLst>
              <a:ext uri="{FF2B5EF4-FFF2-40B4-BE49-F238E27FC236}">
                <a16:creationId xmlns:a16="http://schemas.microsoft.com/office/drawing/2014/main" id="{0C94C493-07CE-E5E4-1DAC-C7A035967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6865" y="1266031"/>
            <a:ext cx="5291667" cy="432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49283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25D18A8-EE68-65A1-985F-B2EBA0C96920}"/>
              </a:ext>
            </a:extLst>
          </p:cNvPr>
          <p:cNvSpPr txBox="1"/>
          <p:nvPr/>
        </p:nvSpPr>
        <p:spPr>
          <a:xfrm>
            <a:off x="1392666" y="2398957"/>
            <a:ext cx="10186061" cy="35261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“Absence of Evidence is not Evidence of Absence”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												- Carl Sagan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79033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holding an object&#10;&#10;Description automatically generated">
            <a:extLst>
              <a:ext uri="{FF2B5EF4-FFF2-40B4-BE49-F238E27FC236}">
                <a16:creationId xmlns:a16="http://schemas.microsoft.com/office/drawing/2014/main" id="{FAB7DCAE-B1AC-061F-86B0-443349C7BE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71064" y="-96981"/>
            <a:ext cx="12360046" cy="7190508"/>
          </a:xfrm>
        </p:spPr>
      </p:pic>
    </p:spTree>
    <p:extLst>
      <p:ext uri="{BB962C8B-B14F-4D97-AF65-F5344CB8AC3E}">
        <p14:creationId xmlns:p14="http://schemas.microsoft.com/office/powerpoint/2010/main" val="3237130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12004</TotalTime>
  <Words>1407</Words>
  <Application>Microsoft Macintosh PowerPoint</Application>
  <PresentationFormat>Widescreen</PresentationFormat>
  <Paragraphs>194</Paragraphs>
  <Slides>79</Slides>
  <Notes>19</Notes>
  <HiddenSlides>0</HiddenSlides>
  <MMClips>12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79</vt:i4>
      </vt:variant>
    </vt:vector>
  </HeadingPairs>
  <TitlesOfParts>
    <vt:vector size="90" baseType="lpstr">
      <vt:lpstr>Aptos</vt:lpstr>
      <vt:lpstr>Aptos Display</vt:lpstr>
      <vt:lpstr>Arial</vt:lpstr>
      <vt:lpstr>Calibri</vt:lpstr>
      <vt:lpstr>Cambria Math</vt:lpstr>
      <vt:lpstr>Roboto</vt:lpstr>
      <vt:lpstr>Source Sans Pro</vt:lpstr>
      <vt:lpstr>Times New Roman</vt:lpstr>
      <vt:lpstr>verdana</vt:lpstr>
      <vt:lpstr>Wingdings</vt:lpstr>
      <vt:lpstr>Office Theme</vt:lpstr>
      <vt:lpstr>THE SEARCH FOR EXTRATERRESTRIAL INTELIGENT LIFE</vt:lpstr>
      <vt:lpstr>PowerPoint Presentation</vt:lpstr>
      <vt:lpstr>The Journey for Life</vt:lpstr>
      <vt:lpstr>PowerPoint Presentation</vt:lpstr>
      <vt:lpstr>Where are we in the Universe?</vt:lpstr>
      <vt:lpstr>How does the universe communicate with us?</vt:lpstr>
      <vt:lpstr>PowerPoint Presentation</vt:lpstr>
      <vt:lpstr>Project Ozma</vt:lpstr>
      <vt:lpstr>The Drake Equation</vt:lpstr>
      <vt:lpstr>PowerPoint Presentation</vt:lpstr>
      <vt:lpstr>The Wow! Signal</vt:lpstr>
      <vt:lpstr>Why Radio?</vt:lpstr>
      <vt:lpstr>Different windows</vt:lpstr>
      <vt:lpstr>Types of Civilizations</vt:lpstr>
      <vt:lpstr>Did We Really Find Dyson Spheres?</vt:lpstr>
      <vt:lpstr>So, no ETs?</vt:lpstr>
      <vt:lpstr>PowerPoint Presentation</vt:lpstr>
      <vt:lpstr>PowerPoint Presentation</vt:lpstr>
      <vt:lpstr>PowerPoint Presentation</vt:lpstr>
      <vt:lpstr>Transmitting</vt:lpstr>
      <vt:lpstr>PowerPoint Presentation</vt:lpstr>
      <vt:lpstr>Life in our Solar System </vt:lpstr>
      <vt:lpstr>PowerPoint Presentation</vt:lpstr>
      <vt:lpstr>Mars</vt:lpstr>
      <vt:lpstr>Mars</vt:lpstr>
      <vt:lpstr>Europa </vt:lpstr>
      <vt:lpstr>Nasa Europa Clipper</vt:lpstr>
      <vt:lpstr>Enceladus </vt:lpstr>
      <vt:lpstr>Venus </vt:lpstr>
      <vt:lpstr>PowerPoint Presentation</vt:lpstr>
      <vt:lpstr>PowerPoint Presentation</vt:lpstr>
      <vt:lpstr>PowerPoint Presentation</vt:lpstr>
      <vt:lpstr>PowerPoint Presentation</vt:lpstr>
      <vt:lpstr>Radial velocity method (1140)</vt:lpstr>
      <vt:lpstr>Transit Method (4446)</vt:lpstr>
      <vt:lpstr>Direct imaging (87)</vt:lpstr>
      <vt:lpstr>Gravitational Microlensing (253)</vt:lpstr>
      <vt:lpstr>Astrometry (5)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TurboSETI</vt:lpstr>
      <vt:lpstr>PowerPoint Presentation</vt:lpstr>
      <vt:lpstr>The Wow! Signal of Our Generation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Artificial Intelligence in SETI</vt:lpstr>
      <vt:lpstr>Big Data in Astronomy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Ramiro Saide</dc:creator>
  <cp:lastModifiedBy>Ramiro Saide</cp:lastModifiedBy>
  <cp:revision>64</cp:revision>
  <dcterms:created xsi:type="dcterms:W3CDTF">2025-09-20T13:48:16Z</dcterms:created>
  <dcterms:modified xsi:type="dcterms:W3CDTF">2026-09-22T06:17:05Z</dcterms:modified>
</cp:coreProperties>
</file>